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533" autoAdjust="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08370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8216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00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4509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761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578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242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481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621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112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902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2333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mailto:mary@example.com" TargetMode="External"/><Relationship Id="rId3" Type="http://schemas.openxmlformats.org/officeDocument/2006/relationships/image" Target="../media/image3.png"/><Relationship Id="rId7" Type="http://schemas.openxmlformats.org/officeDocument/2006/relationships/hyperlink" Target="mailto:john@example.com" TargetMode="Externa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hyperlink" Target="mailto:july@example.com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1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2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de.jquery.com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727" y="1383791"/>
            <a:ext cx="5618860" cy="2796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9137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1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8028305" cy="45631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6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Audio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3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35814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61849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5" dirty="0">
                <a:latin typeface="Constantia"/>
                <a:cs typeface="Constantia"/>
              </a:rPr>
              <a:t> &lt;/audio&gt;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</a:t>
            </a:r>
            <a:endParaRPr sz="2400">
              <a:latin typeface="Constantia"/>
              <a:cs typeface="Constantia"/>
            </a:endParaRPr>
          </a:p>
          <a:p>
            <a:pPr marL="287020" marR="440690">
              <a:lnSpc>
                <a:spcPct val="90000"/>
              </a:lnSpc>
              <a:spcBef>
                <a:spcPts val="145"/>
              </a:spcBef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&lt;audio&gt;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1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 </a:t>
            </a:r>
            <a:r>
              <a:rPr sz="2400" spc="-10" dirty="0">
                <a:latin typeface="Constantia"/>
                <a:cs typeface="Constantia"/>
              </a:rPr>
              <a:t>attribute: </a:t>
            </a:r>
            <a:r>
              <a:rPr sz="2400" spc="-5" dirty="0">
                <a:latin typeface="Constantia"/>
                <a:cs typeface="Constantia"/>
              </a:rPr>
              <a:t>these </a:t>
            </a:r>
            <a:r>
              <a:rPr sz="2400" spc="-10" dirty="0">
                <a:latin typeface="Constantia"/>
                <a:cs typeface="Constantia"/>
              </a:rPr>
              <a:t>attributes </a:t>
            </a:r>
            <a:r>
              <a:rPr sz="2400" spc="-25" dirty="0">
                <a:latin typeface="Constantia"/>
                <a:cs typeface="Constantia"/>
              </a:rPr>
              <a:t>works </a:t>
            </a:r>
            <a:r>
              <a:rPr sz="2400" spc="-10" dirty="0">
                <a:latin typeface="Constantia"/>
                <a:cs typeface="Constantia"/>
              </a:rPr>
              <a:t>similar </a:t>
            </a:r>
            <a:r>
              <a:rPr sz="2400" spc="-5" dirty="0">
                <a:latin typeface="Constantia"/>
                <a:cs typeface="Constantia"/>
              </a:rPr>
              <a:t>in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audio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tags.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6800" y="609600"/>
            <a:ext cx="64008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Responsive</a:t>
            </a:r>
            <a:r>
              <a:rPr spc="-13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1332"/>
            <a:ext cx="5986145" cy="4143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5" dirty="0">
                <a:latin typeface="Constantia"/>
                <a:cs typeface="Constantia"/>
              </a:rPr>
              <a:t>!</a:t>
            </a:r>
            <a:r>
              <a:rPr sz="1000" spc="15" dirty="0">
                <a:latin typeface="Constantia"/>
                <a:cs typeface="Constantia"/>
              </a:rPr>
              <a:t>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-5" dirty="0">
                <a:latin typeface="Constantia"/>
                <a:cs typeface="Constantia"/>
              </a:rPr>
              <a:t> src="https://cdnjs.cloudflare.com/ajax/libs/popper.js/1.16.0/umd/popper.min.js"&gt;&lt;/script&gt;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class="container-fluid"&gt;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1&gt;</a:t>
            </a:r>
            <a:r>
              <a:rPr sz="1000" spc="15" dirty="0">
                <a:latin typeface="Constantia"/>
                <a:cs typeface="Constantia"/>
              </a:rPr>
              <a:t>R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s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si</a:t>
            </a:r>
            <a:r>
              <a:rPr sz="1000" spc="-5" dirty="0">
                <a:latin typeface="Constantia"/>
                <a:cs typeface="Constantia"/>
              </a:rPr>
              <a:t>v</a:t>
            </a:r>
            <a:r>
              <a:rPr sz="1000" dirty="0">
                <a:latin typeface="Constantia"/>
                <a:cs typeface="Constantia"/>
              </a:rPr>
              <a:t>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dirty="0">
                <a:latin typeface="Constantia"/>
                <a:cs typeface="Constantia"/>
              </a:rPr>
              <a:t>l</a:t>
            </a:r>
            <a:r>
              <a:rPr sz="1000" spc="-5" dirty="0">
                <a:latin typeface="Constantia"/>
                <a:cs typeface="Constantia"/>
              </a:rPr>
              <a:t>um</a:t>
            </a:r>
            <a:r>
              <a:rPr sz="1000" spc="-15" dirty="0">
                <a:latin typeface="Constantia"/>
                <a:cs typeface="Constantia"/>
              </a:rPr>
              <a:t>n</a:t>
            </a:r>
            <a:r>
              <a:rPr sz="1000" dirty="0">
                <a:latin typeface="Constantia"/>
                <a:cs typeface="Constantia"/>
              </a:rPr>
              <a:t>s</a:t>
            </a: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-10" dirty="0">
                <a:latin typeface="Constantia"/>
                <a:cs typeface="Constantia"/>
              </a:rPr>
              <a:t>h</a:t>
            </a:r>
            <a:r>
              <a:rPr sz="1000" spc="-5" dirty="0">
                <a:latin typeface="Constantia"/>
                <a:cs typeface="Constantia"/>
              </a:rPr>
              <a:t>1</a:t>
            </a:r>
            <a:r>
              <a:rPr sz="1000" dirty="0">
                <a:latin typeface="Constantia"/>
                <a:cs typeface="Constantia"/>
              </a:rPr>
              <a:t>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&lt;p&gt;Resize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browser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window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see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effect.&lt;/p&gt;</a:t>
            </a: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&lt;p&gt;The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columns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automatically</a:t>
            </a:r>
            <a:r>
              <a:rPr sz="1000" spc="-6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 top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each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other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when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is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less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wide.&lt;/p&gt;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class="row"&gt;</a:t>
            </a: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class="col-sm-3"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style="background-color:lavender;"&gt;.col-sm-3&lt;/div&gt;</a:t>
            </a:r>
            <a:endParaRPr sz="1000" dirty="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class="col-sm-3"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style="background-color:lavenderblush;"&gt;.col-sm-3&lt;/div&gt;</a:t>
            </a:r>
            <a:endParaRPr sz="1000" dirty="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0" y="969086"/>
            <a:ext cx="8915400" cy="629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70" dirty="0"/>
              <a:t>Two</a:t>
            </a:r>
            <a:r>
              <a:rPr sz="4000" spc="5" dirty="0"/>
              <a:t> Unequal</a:t>
            </a:r>
            <a:r>
              <a:rPr sz="4000" spc="-60" dirty="0"/>
              <a:t> </a:t>
            </a:r>
            <a:r>
              <a:rPr sz="4000" dirty="0"/>
              <a:t>Responsive</a:t>
            </a:r>
            <a:r>
              <a:rPr sz="4000" spc="-75" dirty="0"/>
              <a:t> </a:t>
            </a:r>
            <a:r>
              <a:rPr sz="4000"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096759" cy="4416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spc="-20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5" dirty="0">
                <a:latin typeface="Constantia"/>
                <a:cs typeface="Constantia"/>
              </a:rPr>
              <a:t>on</a:t>
            </a:r>
            <a:r>
              <a:rPr sz="1200" spc="-10" dirty="0">
                <a:latin typeface="Constantia"/>
                <a:cs typeface="Constantia"/>
              </a:rPr>
              <a:t>si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15" dirty="0">
                <a:latin typeface="Constantia"/>
                <a:cs typeface="Constantia"/>
              </a:rPr>
              <a:t> 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&lt;p&gt;Resize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browser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window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see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effect.&lt;/p&gt;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automatically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stack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each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when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screen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less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576px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wide.&lt;/p&gt;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</a:t>
            </a:r>
            <a:r>
              <a:rPr sz="1200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ol-</a:t>
            </a:r>
            <a:r>
              <a:rPr sz="1200" spc="-5" dirty="0">
                <a:latin typeface="Constantia"/>
                <a:cs typeface="Constantia"/>
              </a:rPr>
              <a:t>s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4&lt;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-8"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dirty="0">
                <a:latin typeface="Constantia"/>
                <a:cs typeface="Constantia"/>
              </a:rPr>
              <a:t>back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nd-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olo</a:t>
            </a:r>
            <a:r>
              <a:rPr sz="1200" spc="-1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erbl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h;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</a:t>
            </a:r>
            <a:r>
              <a:rPr sz="1200" spc="1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sm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v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29000" y="762000"/>
            <a:ext cx="320548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N</a:t>
            </a:r>
            <a:r>
              <a:rPr dirty="0"/>
              <a:t>a</a:t>
            </a:r>
            <a:r>
              <a:rPr spc="10" dirty="0"/>
              <a:t>vb</a:t>
            </a:r>
            <a:r>
              <a:rPr dirty="0"/>
              <a:t>ar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2028"/>
            <a:ext cx="8030209" cy="4023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055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25" dirty="0">
                <a:latin typeface="Times New Roman"/>
                <a:cs typeface="Times New Roman"/>
              </a:rPr>
              <a:t>With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Bootstrap,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navigation </a:t>
            </a:r>
            <a:r>
              <a:rPr sz="1900" dirty="0">
                <a:latin typeface="Times New Roman"/>
                <a:cs typeface="Times New Roman"/>
              </a:rPr>
              <a:t>bar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can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extend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collapse,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depending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endParaRPr sz="1900">
              <a:latin typeface="Times New Roman"/>
              <a:cs typeface="Times New Roman"/>
            </a:endParaRPr>
          </a:p>
          <a:p>
            <a:pPr marL="287020">
              <a:lnSpc>
                <a:spcPts val="2055"/>
              </a:lnSpc>
            </a:pPr>
            <a:r>
              <a:rPr sz="1900" spc="-5" dirty="0">
                <a:latin typeface="Times New Roman"/>
                <a:cs typeface="Times New Roman"/>
              </a:rPr>
              <a:t>screen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size.</a:t>
            </a:r>
            <a:endParaRPr sz="1900">
              <a:latin typeface="Times New Roman"/>
              <a:cs typeface="Times New Roman"/>
            </a:endParaRPr>
          </a:p>
          <a:p>
            <a:pPr marL="287020" marR="525145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5" dirty="0">
                <a:latin typeface="Times New Roman"/>
                <a:cs typeface="Times New Roman"/>
              </a:rPr>
              <a:t>A standard navigation </a:t>
            </a:r>
            <a:r>
              <a:rPr sz="1900" dirty="0">
                <a:latin typeface="Times New Roman"/>
                <a:cs typeface="Times New Roman"/>
              </a:rPr>
              <a:t>bar </a:t>
            </a:r>
            <a:r>
              <a:rPr sz="1900" spc="-5" dirty="0">
                <a:latin typeface="Times New Roman"/>
                <a:cs typeface="Times New Roman"/>
              </a:rPr>
              <a:t>is created with </a:t>
            </a:r>
            <a:r>
              <a:rPr sz="1900" dirty="0">
                <a:latin typeface="Times New Roman"/>
                <a:cs typeface="Times New Roman"/>
              </a:rPr>
              <a:t>the </a:t>
            </a:r>
            <a:r>
              <a:rPr sz="1900" spc="-5" dirty="0">
                <a:latin typeface="Times New Roman"/>
                <a:cs typeface="Times New Roman"/>
              </a:rPr>
              <a:t>.navbar class, </a:t>
            </a:r>
            <a:r>
              <a:rPr sz="1900" dirty="0">
                <a:latin typeface="Times New Roman"/>
                <a:cs typeface="Times New Roman"/>
              </a:rPr>
              <a:t>followed by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responsive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collapsing</a:t>
            </a:r>
            <a:r>
              <a:rPr sz="1900" spc="-5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class: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.navbar-expand-xl|lg|md|sm</a:t>
            </a:r>
            <a:r>
              <a:rPr sz="1900" spc="1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(stacks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navbar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vertically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on</a:t>
            </a:r>
            <a:r>
              <a:rPr sz="1900" spc="-10" dirty="0">
                <a:latin typeface="Times New Roman"/>
                <a:cs typeface="Times New Roman"/>
              </a:rPr>
              <a:t> extra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large,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medium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or</a:t>
            </a:r>
            <a:r>
              <a:rPr sz="1900" spc="-5" dirty="0">
                <a:latin typeface="Times New Roman"/>
                <a:cs typeface="Times New Roman"/>
              </a:rPr>
              <a:t> small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screens).</a:t>
            </a:r>
            <a:endParaRPr sz="19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spc="-95" dirty="0">
                <a:latin typeface="Constantia"/>
                <a:cs typeface="Constantia"/>
              </a:rPr>
              <a:t>To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add</a:t>
            </a:r>
            <a:r>
              <a:rPr sz="1900" spc="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links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inside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35" dirty="0">
                <a:latin typeface="Constantia"/>
                <a:cs typeface="Constantia"/>
              </a:rPr>
              <a:t>navbar,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use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&lt;ul&gt;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class="navbar-nav".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Then add &lt;li&gt; elements with a </a:t>
            </a:r>
            <a:r>
              <a:rPr sz="1900" spc="-15" dirty="0">
                <a:latin typeface="Constantia"/>
                <a:cs typeface="Constantia"/>
              </a:rPr>
              <a:t>.nav-item </a:t>
            </a:r>
            <a:r>
              <a:rPr sz="1900" spc="-5" dirty="0">
                <a:latin typeface="Constantia"/>
                <a:cs typeface="Constantia"/>
              </a:rPr>
              <a:t>class </a:t>
            </a:r>
            <a:r>
              <a:rPr sz="1900" spc="-20" dirty="0">
                <a:latin typeface="Constantia"/>
                <a:cs typeface="Constantia"/>
              </a:rPr>
              <a:t>followed </a:t>
            </a:r>
            <a:r>
              <a:rPr sz="1900" spc="-15" dirty="0">
                <a:latin typeface="Constantia"/>
                <a:cs typeface="Constantia"/>
              </a:rPr>
              <a:t>by </a:t>
            </a:r>
            <a:r>
              <a:rPr sz="1900" spc="-5" dirty="0">
                <a:latin typeface="Constantia"/>
                <a:cs typeface="Constantia"/>
              </a:rPr>
              <a:t>an &lt;a&gt; element </a:t>
            </a:r>
            <a:r>
              <a:rPr sz="19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with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.nav-link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class:</a:t>
            </a:r>
            <a:endParaRPr sz="1900">
              <a:latin typeface="Constantia"/>
              <a:cs typeface="Constantia"/>
            </a:endParaRPr>
          </a:p>
          <a:p>
            <a:pPr marL="241300">
              <a:lnSpc>
                <a:spcPct val="100000"/>
              </a:lnSpc>
              <a:tabLst>
                <a:tab pos="1246505" algn="l"/>
                <a:tab pos="2339975" algn="l"/>
              </a:tabLst>
            </a:pP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	</a:t>
            </a:r>
            <a:r>
              <a:rPr sz="1900" b="1" dirty="0">
                <a:latin typeface="Constantia"/>
                <a:cs typeface="Constantia"/>
              </a:rPr>
              <a:t>Link</a:t>
            </a:r>
            <a:r>
              <a:rPr sz="1900" b="1" spc="-7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30" dirty="0">
                <a:latin typeface="Constantia"/>
                <a:cs typeface="Constantia"/>
              </a:rPr>
              <a:t>Vertical</a:t>
            </a:r>
            <a:r>
              <a:rPr sz="1900" b="1" spc="25" dirty="0">
                <a:latin typeface="Constantia"/>
                <a:cs typeface="Constantia"/>
              </a:rPr>
              <a:t> </a:t>
            </a:r>
            <a:r>
              <a:rPr sz="1900" b="1" spc="-25" dirty="0">
                <a:latin typeface="Constantia"/>
                <a:cs typeface="Constantia"/>
              </a:rPr>
              <a:t>Navbar:</a:t>
            </a:r>
            <a:endParaRPr sz="1900">
              <a:latin typeface="Constantia"/>
              <a:cs typeface="Constantia"/>
            </a:endParaRPr>
          </a:p>
          <a:p>
            <a:pPr marL="192405">
              <a:lnSpc>
                <a:spcPts val="2055"/>
              </a:lnSpc>
            </a:pPr>
            <a:r>
              <a:rPr sz="1900" spc="-20" dirty="0">
                <a:latin typeface="Constantia"/>
                <a:cs typeface="Constantia"/>
              </a:rPr>
              <a:t>Remove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.navbar-expand-xl|lg|md|sm</a:t>
            </a:r>
            <a:r>
              <a:rPr sz="1900" spc="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class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to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create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vertical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0" dirty="0">
                <a:latin typeface="Constantia"/>
                <a:cs typeface="Constantia"/>
              </a:rPr>
              <a:t>navigation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bar: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6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1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dirty="0">
                <a:latin typeface="Constantia"/>
                <a:cs typeface="Constantia"/>
              </a:rPr>
              <a:t>L</a:t>
            </a:r>
            <a:r>
              <a:rPr sz="1900" b="1" spc="-10" dirty="0">
                <a:latin typeface="Constantia"/>
                <a:cs typeface="Constantia"/>
              </a:rPr>
              <a:t>i</a:t>
            </a:r>
            <a:r>
              <a:rPr sz="1900" b="1" dirty="0">
                <a:latin typeface="Constantia"/>
                <a:cs typeface="Constantia"/>
              </a:rPr>
              <a:t>n</a:t>
            </a:r>
            <a:r>
              <a:rPr sz="1900" b="1" spc="-5" dirty="0">
                <a:latin typeface="Constantia"/>
                <a:cs typeface="Constantia"/>
              </a:rPr>
              <a:t>k</a:t>
            </a:r>
            <a:r>
              <a:rPr sz="1900" b="1" spc="-35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2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Constantia"/>
                <a:cs typeface="Constantia"/>
              </a:rPr>
              <a:t>Link</a:t>
            </a:r>
            <a:r>
              <a:rPr sz="1900" b="1" spc="-110" dirty="0">
                <a:latin typeface="Constantia"/>
                <a:cs typeface="Constantia"/>
              </a:rPr>
              <a:t> </a:t>
            </a:r>
            <a:r>
              <a:rPr sz="1900" b="1" spc="-5" dirty="0">
                <a:latin typeface="Constantia"/>
                <a:cs typeface="Constantia"/>
              </a:rPr>
              <a:t>3</a:t>
            </a:r>
            <a:endParaRPr sz="19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774573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5" dirty="0">
                <a:latin typeface="Constantia"/>
                <a:cs typeface="Constantia"/>
              </a:rPr>
              <a:t>Centered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Navbar:</a:t>
            </a:r>
            <a:endParaRPr sz="2600">
              <a:latin typeface="Constantia"/>
              <a:cs typeface="Constantia"/>
            </a:endParaRPr>
          </a:p>
          <a:p>
            <a:pPr marL="287020" marR="44704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Add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.justify-content-center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70" dirty="0">
                <a:latin typeface="Constantia"/>
                <a:cs typeface="Constantia"/>
              </a:rPr>
              <a:t>bar.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0" dirty="0">
                <a:latin typeface="Constantia"/>
                <a:cs typeface="Constantia"/>
              </a:rPr>
              <a:t>example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center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navigation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medium, </a:t>
            </a:r>
            <a:r>
              <a:rPr sz="2600" spc="-35" dirty="0">
                <a:latin typeface="Constantia"/>
                <a:cs typeface="Constantia"/>
              </a:rPr>
              <a:t>large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extra </a:t>
            </a:r>
            <a:r>
              <a:rPr sz="2600" spc="-30" dirty="0">
                <a:latin typeface="Constantia"/>
                <a:cs typeface="Constantia"/>
              </a:rPr>
              <a:t>large </a:t>
            </a:r>
            <a:r>
              <a:rPr sz="2600" spc="-15" dirty="0">
                <a:latin typeface="Constantia"/>
                <a:cs typeface="Constantia"/>
              </a:rPr>
              <a:t>screens. </a:t>
            </a:r>
            <a:r>
              <a:rPr sz="2600" spc="-10" dirty="0">
                <a:latin typeface="Constantia"/>
                <a:cs typeface="Constantia"/>
              </a:rPr>
              <a:t>On </a:t>
            </a:r>
            <a:r>
              <a:rPr sz="2600" spc="-5" dirty="0">
                <a:latin typeface="Constantia"/>
                <a:cs typeface="Constantia"/>
              </a:rPr>
              <a:t>small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screens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will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displayed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vertically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left-aligned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(because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.navbar-expand-sm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class):</a:t>
            </a:r>
            <a:endParaRPr sz="2600">
              <a:latin typeface="Constantia"/>
              <a:cs typeface="Constantia"/>
            </a:endParaRPr>
          </a:p>
          <a:p>
            <a:pPr marL="2713990" lvl="1" indent="-27559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714625" algn="l"/>
                <a:tab pos="3708400" algn="l"/>
                <a:tab pos="4758690" algn="l"/>
              </a:tabLst>
            </a:pPr>
            <a:r>
              <a:rPr sz="2600" spc="-5" dirty="0">
                <a:latin typeface="Constantia"/>
                <a:cs typeface="Constantia"/>
              </a:rPr>
              <a:t>Link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	</a:t>
            </a:r>
            <a:r>
              <a:rPr sz="2600" spc="-10" dirty="0">
                <a:latin typeface="Constantia"/>
                <a:cs typeface="Constantia"/>
              </a:rPr>
              <a:t>Link </a:t>
            </a:r>
            <a:r>
              <a:rPr sz="2600" spc="-5" dirty="0">
                <a:latin typeface="Constantia"/>
                <a:cs typeface="Constantia"/>
              </a:rPr>
              <a:t>2	Link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3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67265"/>
            <a:ext cx="4613910" cy="3831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Colored</a:t>
            </a:r>
            <a:r>
              <a:rPr sz="2600" spc="3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Brand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 Logo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Collapsing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Navbar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Dropdown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Navbar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Forms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Buttons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Fixed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Navigation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Sticky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Navbar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N</a:t>
            </a:r>
            <a:r>
              <a:rPr sz="2600" spc="-75" dirty="0">
                <a:latin typeface="Constantia"/>
                <a:cs typeface="Constantia"/>
              </a:rPr>
              <a:t>a</a:t>
            </a:r>
            <a:r>
              <a:rPr sz="2600" spc="-5" dirty="0">
                <a:latin typeface="Constantia"/>
                <a:cs typeface="Constantia"/>
              </a:rPr>
              <a:t>v</a:t>
            </a:r>
            <a:r>
              <a:rPr sz="2600" spc="-20" dirty="0">
                <a:latin typeface="Constantia"/>
                <a:cs typeface="Constantia"/>
              </a:rPr>
              <a:t>b</a:t>
            </a:r>
            <a:r>
              <a:rPr sz="2600" spc="-5" dirty="0">
                <a:latin typeface="Constantia"/>
                <a:cs typeface="Constantia"/>
              </a:rPr>
              <a:t>ar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4" dirty="0">
                <a:latin typeface="Constantia"/>
                <a:cs typeface="Constantia"/>
              </a:rPr>
              <a:t>T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dirty="0">
                <a:latin typeface="Constantia"/>
                <a:cs typeface="Constantia"/>
              </a:rPr>
              <a:t>x</a:t>
            </a:r>
            <a:r>
              <a:rPr sz="2600" spc="-5" dirty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9757" y="0"/>
            <a:ext cx="9184519" cy="6913636"/>
            <a:chOff x="-39757" y="0"/>
            <a:chExt cx="9184519" cy="691363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9757" y="55636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3923" y="457200"/>
            <a:ext cx="6694677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Navbar(dropdown</a:t>
            </a:r>
            <a:r>
              <a:rPr spc="-75" dirty="0"/>
              <a:t> </a:t>
            </a:r>
            <a:r>
              <a:rPr spc="-5" dirty="0"/>
              <a:t>menu)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4800" y="1905000"/>
            <a:ext cx="8534400" cy="57188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&lt;!DOCTYPE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lang="en"&gt;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&lt;title&gt;Bootstrap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Example&lt;/title&gt;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charset="utf-8"&gt;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&lt;meta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name="viewport"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content="width=device-width,</a:t>
            </a:r>
            <a:r>
              <a:rPr sz="1000" spc="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initial-scale=1"&gt;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&lt;link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rel="stylesheet"</a:t>
            </a:r>
            <a:r>
              <a:rPr sz="1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href="https://maxcdn.bootstrapcdn.com/bootstrap/4.5.2/css/bootstrap.min.css"&gt;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src="https://ajax.googleapis.com/ajax/libs/jquery/3.5.1/jquery.min.js"&gt;&lt;/script&gt;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src="https://cdnjs.cloudflare.com/ajax/libs/popper.js/1.16.0/umd/popper.min.js"&gt;&lt;/script&gt;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&lt;script</a:t>
            </a:r>
            <a:r>
              <a:rPr sz="1000" spc="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src="https://maxcdn.bootstrapcdn.com/bootstrap/4.5.2/js/bootstrap.min.js"&gt;&lt;/script&gt;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&lt;nav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navbar-expand-sm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bg-dark</a:t>
            </a:r>
            <a:r>
              <a:rPr sz="1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navbar-dark"&gt;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&lt;ul</a:t>
            </a:r>
            <a:r>
              <a:rPr sz="1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class="navbar-nav"&gt;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1&lt;/a&gt;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&lt;li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class="nav-item"&gt;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1005" indent="-4089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421005" algn="l"/>
                <a:tab pos="4216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class="nav-link"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href="#"&gt;Link</a:t>
            </a:r>
            <a:r>
              <a:rPr sz="1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2&lt;/a&gt;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&lt;/li&gt;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&lt;/ul&gt;</a:t>
            </a: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&lt;!--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text--&gt;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xt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5285" indent="-3632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75285" algn="l"/>
                <a:tab pos="3759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&lt;/span&gt;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&lt;/nav&gt;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&lt;br&gt;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&lt;div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class="container"&gt;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&lt;h3&gt;Navbar</a:t>
            </a:r>
            <a:r>
              <a:rPr sz="1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Text&lt;/h3&gt;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2740" indent="-32004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332105" algn="l"/>
                <a:tab pos="33274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&lt;p&gt;Use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.navbar-text</a:t>
            </a:r>
            <a:r>
              <a:rPr sz="1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  <a:r>
              <a:rPr sz="10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sz="1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</a:t>
            </a:r>
            <a:r>
              <a:rPr sz="1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navbar</a:t>
            </a:r>
            <a:r>
              <a:rPr sz="1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links</a:t>
            </a:r>
            <a:r>
              <a:rPr sz="1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(ensures</a:t>
            </a:r>
            <a:r>
              <a:rPr sz="1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</a:t>
            </a: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padding).&lt;/p&gt;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&lt;/div&gt;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AD0D9"/>
              </a:buClr>
              <a:buFont typeface="Segoe UI Symbol"/>
              <a:buChar char="⚫"/>
            </a:pP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  <a:endParaRPr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8898"/>
            <a:ext cx="4372610" cy="584390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000" spc="10" dirty="0">
                <a:latin typeface="Times New Roman"/>
                <a:cs typeface="Times New Roman"/>
              </a:rPr>
              <a:t>&lt;nav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</a:t>
            </a:r>
            <a:r>
              <a:rPr sz="1000" spc="2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navbar-expand-sm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bg-dark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navbar-dark"&gt;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!--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-25" dirty="0">
                <a:latin typeface="Times New Roman"/>
                <a:cs typeface="Times New Roman"/>
              </a:rPr>
              <a:t>b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d"</a:t>
            </a:r>
            <a:r>
              <a:rPr sz="1000" spc="-65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g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5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Links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&lt;ul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class="navbar-nav"&gt;</a:t>
            </a: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&lt;l</a:t>
            </a:r>
            <a:r>
              <a:rPr sz="1000" dirty="0">
                <a:latin typeface="Times New Roman"/>
                <a:cs typeface="Times New Roman"/>
              </a:rPr>
              <a:t>i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0" dirty="0">
                <a:latin typeface="Times New Roman"/>
                <a:cs typeface="Times New Roman"/>
              </a:rPr>
              <a:t>v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&lt;a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class="nav-link"</a:t>
            </a:r>
            <a:r>
              <a:rPr sz="1000" spc="-5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href="#"&gt;Link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2&lt;/a&gt;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5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&lt;!--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--&gt;</a:t>
            </a:r>
          </a:p>
          <a:p>
            <a:pPr marL="128270">
              <a:lnSpc>
                <a:spcPct val="100000"/>
              </a:lnSpc>
              <a:spcBef>
                <a:spcPts val="220"/>
              </a:spcBef>
            </a:pPr>
            <a:r>
              <a:rPr sz="900" spc="-10" dirty="0">
                <a:latin typeface="Times New Roman"/>
                <a:cs typeface="Times New Roman"/>
              </a:rPr>
              <a:t>&lt;</a:t>
            </a:r>
            <a:r>
              <a:rPr sz="900" spc="10" dirty="0">
                <a:latin typeface="Times New Roman"/>
                <a:cs typeface="Times New Roman"/>
              </a:rPr>
              <a:t>l</a:t>
            </a:r>
            <a:r>
              <a:rPr sz="900" dirty="0">
                <a:latin typeface="Times New Roman"/>
                <a:cs typeface="Times New Roman"/>
              </a:rPr>
              <a:t>i</a:t>
            </a:r>
            <a:r>
              <a:rPr sz="900" spc="-25" dirty="0">
                <a:latin typeface="Times New Roman"/>
                <a:cs typeface="Times New Roman"/>
              </a:rPr>
              <a:t> </a:t>
            </a:r>
            <a:r>
              <a:rPr sz="900" spc="-20" dirty="0">
                <a:latin typeface="Times New Roman"/>
                <a:cs typeface="Times New Roman"/>
              </a:rPr>
              <a:t>c</a:t>
            </a:r>
            <a:r>
              <a:rPr sz="900" spc="5" dirty="0">
                <a:latin typeface="Times New Roman"/>
                <a:cs typeface="Times New Roman"/>
              </a:rPr>
              <a:t>la</a:t>
            </a:r>
            <a:r>
              <a:rPr sz="900" dirty="0">
                <a:latin typeface="Times New Roman"/>
                <a:cs typeface="Times New Roman"/>
              </a:rPr>
              <a:t>ss</a:t>
            </a:r>
            <a:r>
              <a:rPr sz="900" spc="-5" dirty="0">
                <a:latin typeface="Times New Roman"/>
                <a:cs typeface="Times New Roman"/>
              </a:rPr>
              <a:t>=</a:t>
            </a:r>
            <a:r>
              <a:rPr sz="900" spc="-10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na</a:t>
            </a:r>
            <a:r>
              <a:rPr sz="900" spc="-15" dirty="0">
                <a:latin typeface="Times New Roman"/>
                <a:cs typeface="Times New Roman"/>
              </a:rPr>
              <a:t>v-</a:t>
            </a:r>
            <a:r>
              <a:rPr sz="900" spc="5" dirty="0">
                <a:latin typeface="Times New Roman"/>
                <a:cs typeface="Times New Roman"/>
              </a:rPr>
              <a:t>item</a:t>
            </a:r>
            <a:r>
              <a:rPr sz="900" spc="-50" dirty="0">
                <a:latin typeface="Times New Roman"/>
                <a:cs typeface="Times New Roman"/>
              </a:rPr>
              <a:t> </a:t>
            </a:r>
            <a:r>
              <a:rPr sz="900" spc="5" dirty="0">
                <a:latin typeface="Times New Roman"/>
                <a:cs typeface="Times New Roman"/>
              </a:rPr>
              <a:t>dr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5" dirty="0">
                <a:latin typeface="Times New Roman"/>
                <a:cs typeface="Times New Roman"/>
              </a:rPr>
              <a:t>pd</a:t>
            </a:r>
            <a:r>
              <a:rPr sz="900" spc="-20" dirty="0">
                <a:latin typeface="Times New Roman"/>
                <a:cs typeface="Times New Roman"/>
              </a:rPr>
              <a:t>o</a:t>
            </a:r>
            <a:r>
              <a:rPr sz="900" spc="-5" dirty="0">
                <a:latin typeface="Times New Roman"/>
                <a:cs typeface="Times New Roman"/>
              </a:rPr>
              <a:t>w</a:t>
            </a:r>
            <a:r>
              <a:rPr sz="900" spc="5" dirty="0">
                <a:latin typeface="Times New Roman"/>
                <a:cs typeface="Times New Roman"/>
              </a:rPr>
              <a:t>n</a:t>
            </a:r>
            <a:r>
              <a:rPr sz="900" spc="-15" dirty="0">
                <a:latin typeface="Times New Roman"/>
                <a:cs typeface="Times New Roman"/>
              </a:rPr>
              <a:t>"</a:t>
            </a:r>
            <a:r>
              <a:rPr sz="900" spc="5" dirty="0">
                <a:latin typeface="Times New Roman"/>
                <a:cs typeface="Times New Roman"/>
              </a:rPr>
              <a:t>&gt;</a:t>
            </a:r>
            <a:endParaRPr sz="900" dirty="0">
              <a:latin typeface="Times New Roman"/>
              <a:cs typeface="Times New Roman"/>
            </a:endParaRPr>
          </a:p>
          <a:p>
            <a:pPr marL="186055">
              <a:lnSpc>
                <a:spcPct val="100000"/>
              </a:lnSpc>
              <a:spcBef>
                <a:spcPts val="215"/>
              </a:spcBef>
            </a:pPr>
            <a:r>
              <a:rPr sz="900" dirty="0">
                <a:latin typeface="Times New Roman"/>
                <a:cs typeface="Times New Roman"/>
              </a:rPr>
              <a:t>&lt;a class="nav-link</a:t>
            </a:r>
            <a:r>
              <a:rPr sz="900" spc="-5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dropdown-toggle"</a:t>
            </a:r>
            <a:r>
              <a:rPr sz="900" spc="45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href="#"</a:t>
            </a:r>
            <a:r>
              <a:rPr sz="900" spc="-20" dirty="0">
                <a:latin typeface="Times New Roman"/>
                <a:cs typeface="Times New Roman"/>
              </a:rPr>
              <a:t> </a:t>
            </a:r>
            <a:r>
              <a:rPr sz="900" dirty="0">
                <a:latin typeface="Times New Roman"/>
                <a:cs typeface="Times New Roman"/>
              </a:rPr>
              <a:t>id="navbardrop"</a:t>
            </a:r>
            <a:r>
              <a:rPr sz="900" spc="-35" dirty="0">
                <a:latin typeface="Times New Roman"/>
                <a:cs typeface="Times New Roman"/>
              </a:rPr>
              <a:t> </a:t>
            </a:r>
            <a:r>
              <a:rPr sz="900" spc="-5" dirty="0">
                <a:latin typeface="Times New Roman"/>
                <a:cs typeface="Times New Roman"/>
              </a:rPr>
              <a:t>data-toggle="dropdown"&gt;</a:t>
            </a:r>
            <a:endParaRPr sz="9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Dropdown</a:t>
            </a:r>
            <a:r>
              <a:rPr sz="1000" spc="-2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link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&lt;/a&gt;</a:t>
            </a:r>
            <a:endParaRPr sz="1000" dirty="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v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u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5" dirty="0">
                <a:latin typeface="Times New Roman"/>
                <a:cs typeface="Times New Roman"/>
              </a:rPr>
              <a:t>n</a:t>
            </a:r>
            <a:r>
              <a:rPr sz="1000" spc="-5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10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#</a:t>
            </a:r>
            <a:r>
              <a:rPr sz="1000" spc="-10" dirty="0">
                <a:latin typeface="Times New Roman"/>
                <a:cs typeface="Times New Roman"/>
              </a:rPr>
              <a:t>"</a:t>
            </a:r>
            <a:r>
              <a:rPr sz="1000" spc="10" dirty="0">
                <a:latin typeface="Times New Roman"/>
                <a:cs typeface="Times New Roman"/>
              </a:rPr>
              <a:t>&gt;</a:t>
            </a:r>
            <a:r>
              <a:rPr sz="1000" spc="-15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1&lt;/a&gt;</a:t>
            </a:r>
            <a:endParaRPr sz="1000" dirty="0">
              <a:latin typeface="Times New Roman"/>
              <a:cs typeface="Times New Roman"/>
            </a:endParaRP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2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68605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-15" dirty="0">
                <a:latin typeface="Times New Roman"/>
                <a:cs typeface="Times New Roman"/>
              </a:rPr>
              <a:t>c</a:t>
            </a:r>
            <a:r>
              <a:rPr sz="1000" spc="5" dirty="0">
                <a:latin typeface="Times New Roman"/>
                <a:cs typeface="Times New Roman"/>
              </a:rPr>
              <a:t>la</a:t>
            </a:r>
            <a:r>
              <a:rPr sz="1000" spc="-10" dirty="0">
                <a:latin typeface="Times New Roman"/>
                <a:cs typeface="Times New Roman"/>
              </a:rPr>
              <a:t>ss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3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-</a:t>
            </a:r>
            <a:r>
              <a:rPr sz="1000" spc="5" dirty="0">
                <a:latin typeface="Times New Roman"/>
                <a:cs typeface="Times New Roman"/>
              </a:rPr>
              <a:t>it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dirty="0">
                <a:latin typeface="Times New Roman"/>
                <a:cs typeface="Times New Roman"/>
              </a:rPr>
              <a:t>"</a:t>
            </a:r>
            <a:r>
              <a:rPr sz="1000" spc="-10" dirty="0">
                <a:latin typeface="Times New Roman"/>
                <a:cs typeface="Times New Roman"/>
              </a:rPr>
              <a:t> </a:t>
            </a:r>
            <a:r>
              <a:rPr sz="1000" spc="20" dirty="0">
                <a:latin typeface="Times New Roman"/>
                <a:cs typeface="Times New Roman"/>
              </a:rPr>
              <a:t>hr</a:t>
            </a:r>
            <a:r>
              <a:rPr sz="1000" spc="-15" dirty="0">
                <a:latin typeface="Times New Roman"/>
                <a:cs typeface="Times New Roman"/>
              </a:rPr>
              <a:t>e</a:t>
            </a:r>
            <a:r>
              <a:rPr sz="1000" spc="-25" dirty="0">
                <a:latin typeface="Times New Roman"/>
                <a:cs typeface="Times New Roman"/>
              </a:rPr>
              <a:t>f</a:t>
            </a:r>
            <a:r>
              <a:rPr sz="1000" spc="5" dirty="0">
                <a:latin typeface="Times New Roman"/>
                <a:cs typeface="Times New Roman"/>
              </a:rPr>
              <a:t>=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dirty="0">
                <a:latin typeface="Times New Roman"/>
                <a:cs typeface="Times New Roman"/>
              </a:rPr>
              <a:t>#</a:t>
            </a:r>
            <a:r>
              <a:rPr sz="1000" spc="-5" dirty="0">
                <a:latin typeface="Times New Roman"/>
                <a:cs typeface="Times New Roman"/>
              </a:rPr>
              <a:t>"</a:t>
            </a:r>
            <a:r>
              <a:rPr sz="1000" spc="5" dirty="0">
                <a:latin typeface="Times New Roman"/>
                <a:cs typeface="Times New Roman"/>
              </a:rPr>
              <a:t>&gt;</a:t>
            </a:r>
            <a:r>
              <a:rPr sz="1000" spc="-20" dirty="0">
                <a:latin typeface="Times New Roman"/>
                <a:cs typeface="Times New Roman"/>
              </a:rPr>
              <a:t>L</a:t>
            </a:r>
            <a:r>
              <a:rPr sz="1000" spc="5" dirty="0">
                <a:latin typeface="Times New Roman"/>
                <a:cs typeface="Times New Roman"/>
              </a:rPr>
              <a:t>i</a:t>
            </a:r>
            <a:r>
              <a:rPr sz="1000" spc="20" dirty="0">
                <a:latin typeface="Times New Roman"/>
                <a:cs typeface="Times New Roman"/>
              </a:rPr>
              <a:t>n</a:t>
            </a:r>
            <a:r>
              <a:rPr sz="1000" dirty="0">
                <a:latin typeface="Times New Roman"/>
                <a:cs typeface="Times New Roman"/>
              </a:rPr>
              <a:t>k</a:t>
            </a:r>
            <a:r>
              <a:rPr sz="1000" spc="-6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3</a:t>
            </a:r>
            <a:r>
              <a:rPr sz="1000" spc="5" dirty="0">
                <a:latin typeface="Times New Roman"/>
                <a:cs typeface="Times New Roman"/>
              </a:rPr>
              <a:t>&lt;/a</a:t>
            </a:r>
            <a:r>
              <a:rPr sz="1000" dirty="0">
                <a:latin typeface="Times New Roman"/>
                <a:cs typeface="Times New Roman"/>
              </a:rPr>
              <a:t>&gt;</a:t>
            </a:r>
          </a:p>
          <a:p>
            <a:pPr marL="20447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40335">
              <a:lnSpc>
                <a:spcPct val="100000"/>
              </a:lnSpc>
              <a:spcBef>
                <a:spcPts val="244"/>
              </a:spcBef>
            </a:pPr>
            <a:r>
              <a:rPr sz="1000" spc="5" dirty="0">
                <a:latin typeface="Times New Roman"/>
                <a:cs typeface="Times New Roman"/>
              </a:rPr>
              <a:t>&lt;/li&gt;</a:t>
            </a:r>
            <a:endParaRPr sz="1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&lt;/ul&gt;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&lt;/nav&gt;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&lt;br&gt;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5" dirty="0">
                <a:latin typeface="Times New Roman"/>
                <a:cs typeface="Times New Roman"/>
              </a:rPr>
              <a:t>&lt;div</a:t>
            </a:r>
            <a:r>
              <a:rPr sz="1000" spc="-5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class="container"&gt;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&lt;h3&gt;Navbar</a:t>
            </a:r>
            <a:r>
              <a:rPr sz="1000" spc="-40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With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Dropdown&lt;/h3&gt;</a:t>
            </a: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1000" spc="10" dirty="0">
                <a:latin typeface="Times New Roman"/>
                <a:cs typeface="Times New Roman"/>
              </a:rPr>
              <a:t>&lt;</a:t>
            </a:r>
            <a:r>
              <a:rPr sz="1000" spc="5" dirty="0">
                <a:latin typeface="Times New Roman"/>
                <a:cs typeface="Times New Roman"/>
              </a:rPr>
              <a:t>p&gt;</a:t>
            </a:r>
            <a:r>
              <a:rPr sz="1000" spc="10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spc="-20" dirty="0">
                <a:latin typeface="Times New Roman"/>
                <a:cs typeface="Times New Roman"/>
              </a:rPr>
              <a:t>i</a:t>
            </a:r>
            <a:r>
              <a:rPr sz="1000" dirty="0">
                <a:latin typeface="Times New Roman"/>
                <a:cs typeface="Times New Roman"/>
              </a:rPr>
              <a:t>s</a:t>
            </a:r>
            <a:r>
              <a:rPr sz="1000" spc="-70" dirty="0">
                <a:latin typeface="Times New Roman"/>
                <a:cs typeface="Times New Roman"/>
              </a:rPr>
              <a:t> 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5" dirty="0">
                <a:latin typeface="Times New Roman"/>
                <a:cs typeface="Times New Roman"/>
              </a:rPr>
              <a:t>x</a:t>
            </a:r>
            <a:r>
              <a:rPr sz="1000" spc="10" dirty="0">
                <a:latin typeface="Times New Roman"/>
                <a:cs typeface="Times New Roman"/>
              </a:rPr>
              <a:t>am</a:t>
            </a:r>
            <a:r>
              <a:rPr sz="1000" spc="5" dirty="0">
                <a:latin typeface="Times New Roman"/>
                <a:cs typeface="Times New Roman"/>
              </a:rPr>
              <a:t>pl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dirty="0">
                <a:latin typeface="Times New Roman"/>
                <a:cs typeface="Times New Roman"/>
              </a:rPr>
              <a:t>dds</a:t>
            </a:r>
            <a:r>
              <a:rPr sz="1000" spc="-25" dirty="0">
                <a:latin typeface="Times New Roman"/>
                <a:cs typeface="Times New Roman"/>
              </a:rPr>
              <a:t> </a:t>
            </a:r>
            <a:r>
              <a:rPr sz="1000" dirty="0">
                <a:latin typeface="Times New Roman"/>
                <a:cs typeface="Times New Roman"/>
              </a:rPr>
              <a:t>a</a:t>
            </a:r>
            <a:r>
              <a:rPr sz="1000" spc="-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d</a:t>
            </a:r>
            <a:r>
              <a:rPr sz="1000" spc="20" dirty="0">
                <a:latin typeface="Times New Roman"/>
                <a:cs typeface="Times New Roman"/>
              </a:rPr>
              <a:t>r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5" dirty="0">
                <a:latin typeface="Times New Roman"/>
                <a:cs typeface="Times New Roman"/>
              </a:rPr>
              <a:t>pd</a:t>
            </a:r>
            <a:r>
              <a:rPr sz="1000" spc="-25" dirty="0">
                <a:latin typeface="Times New Roman"/>
                <a:cs typeface="Times New Roman"/>
              </a:rPr>
              <a:t>o</a:t>
            </a:r>
            <a:r>
              <a:rPr sz="1000" spc="-30" dirty="0">
                <a:latin typeface="Times New Roman"/>
                <a:cs typeface="Times New Roman"/>
              </a:rPr>
              <a:t>w</a:t>
            </a:r>
            <a:r>
              <a:rPr sz="1000" spc="5" dirty="0">
                <a:latin typeface="Times New Roman"/>
                <a:cs typeface="Times New Roman"/>
              </a:rPr>
              <a:t>n</a:t>
            </a:r>
            <a:r>
              <a:rPr sz="1000" spc="30" dirty="0">
                <a:latin typeface="Times New Roman"/>
                <a:cs typeface="Times New Roman"/>
              </a:rPr>
              <a:t> </a:t>
            </a:r>
            <a:r>
              <a:rPr sz="1000" spc="10" dirty="0">
                <a:latin typeface="Times New Roman"/>
                <a:cs typeface="Times New Roman"/>
              </a:rPr>
              <a:t>m</a:t>
            </a:r>
            <a:r>
              <a:rPr sz="1000" spc="-20" dirty="0">
                <a:latin typeface="Times New Roman"/>
                <a:cs typeface="Times New Roman"/>
              </a:rPr>
              <a:t>e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u</a:t>
            </a:r>
            <a:r>
              <a:rPr sz="1000" spc="-3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in</a:t>
            </a:r>
            <a:r>
              <a:rPr sz="1000" spc="-15" dirty="0">
                <a:latin typeface="Times New Roman"/>
                <a:cs typeface="Times New Roman"/>
              </a:rPr>
              <a:t> </a:t>
            </a:r>
            <a:r>
              <a:rPr sz="1000" spc="5" dirty="0">
                <a:latin typeface="Times New Roman"/>
                <a:cs typeface="Times New Roman"/>
              </a:rPr>
              <a:t>t</a:t>
            </a:r>
            <a:r>
              <a:rPr sz="1000" spc="25" dirty="0">
                <a:latin typeface="Times New Roman"/>
                <a:cs typeface="Times New Roman"/>
              </a:rPr>
              <a:t>h</a:t>
            </a:r>
            <a:r>
              <a:rPr sz="1000" dirty="0">
                <a:latin typeface="Times New Roman"/>
                <a:cs typeface="Times New Roman"/>
              </a:rPr>
              <a:t>e</a:t>
            </a:r>
            <a:r>
              <a:rPr sz="1000" spc="-30" dirty="0">
                <a:latin typeface="Times New Roman"/>
                <a:cs typeface="Times New Roman"/>
              </a:rPr>
              <a:t> </a:t>
            </a:r>
            <a:r>
              <a:rPr sz="1000" spc="25" dirty="0">
                <a:latin typeface="Times New Roman"/>
                <a:cs typeface="Times New Roman"/>
              </a:rPr>
              <a:t>n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-25" dirty="0">
                <a:latin typeface="Times New Roman"/>
                <a:cs typeface="Times New Roman"/>
              </a:rPr>
              <a:t>vb</a:t>
            </a:r>
            <a:r>
              <a:rPr sz="1000" spc="5" dirty="0">
                <a:latin typeface="Times New Roman"/>
                <a:cs typeface="Times New Roman"/>
              </a:rPr>
              <a:t>a</a:t>
            </a:r>
            <a:r>
              <a:rPr sz="1000" spc="25" dirty="0">
                <a:latin typeface="Times New Roman"/>
                <a:cs typeface="Times New Roman"/>
              </a:rPr>
              <a:t>r</a:t>
            </a:r>
            <a:r>
              <a:rPr sz="1000" spc="10" dirty="0">
                <a:latin typeface="Times New Roman"/>
                <a:cs typeface="Times New Roman"/>
              </a:rPr>
              <a:t>.</a:t>
            </a:r>
            <a:r>
              <a:rPr sz="1000" spc="5" dirty="0">
                <a:latin typeface="Times New Roman"/>
                <a:cs typeface="Times New Roman"/>
              </a:rPr>
              <a:t>&lt;/p&gt;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dirty="0">
                <a:latin typeface="Times New Roman"/>
                <a:cs typeface="Times New Roman"/>
              </a:rPr>
              <a:t>&lt;/div&gt;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-10" dirty="0">
                <a:latin typeface="Times New Roman"/>
                <a:cs typeface="Times New Roman"/>
              </a:rPr>
              <a:t>&lt;/body&gt;</a:t>
            </a: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00" spc="5" dirty="0">
                <a:latin typeface="Times New Roman"/>
                <a:cs typeface="Times New Roman"/>
              </a:rPr>
              <a:t>&lt;/html&gt;</a:t>
            </a:r>
            <a:endParaRPr sz="1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188316"/>
            <a:ext cx="221411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10" dirty="0"/>
              <a:t>Jumbotron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754957"/>
            <a:ext cx="7982584" cy="591828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7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jumbotron</a:t>
            </a:r>
            <a:r>
              <a:rPr sz="1600" b="1" spc="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indicates</a:t>
            </a:r>
            <a:r>
              <a:rPr sz="1600" b="1" spc="100" dirty="0">
                <a:latin typeface="Times New Roman"/>
                <a:cs typeface="Times New Roman"/>
              </a:rPr>
              <a:t> 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big</a:t>
            </a:r>
            <a:r>
              <a:rPr sz="1600" b="1" spc="9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grey</a:t>
            </a:r>
            <a:r>
              <a:rPr sz="1600" b="1" spc="-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box</a:t>
            </a:r>
            <a:r>
              <a:rPr sz="1600" b="1" spc="15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for</a:t>
            </a:r>
            <a:r>
              <a:rPr sz="1600" b="1" spc="20" dirty="0">
                <a:latin typeface="Times New Roman"/>
                <a:cs typeface="Times New Roman"/>
              </a:rPr>
              <a:t> </a:t>
            </a:r>
            <a:r>
              <a:rPr sz="1600" b="1" spc="-20" dirty="0">
                <a:latin typeface="Times New Roman"/>
                <a:cs typeface="Times New Roman"/>
              </a:rPr>
              <a:t>calling</a:t>
            </a:r>
            <a:r>
              <a:rPr sz="1600" b="1" spc="114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extra</a:t>
            </a:r>
            <a:r>
              <a:rPr sz="1600" b="1" spc="1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attention</a:t>
            </a:r>
            <a:r>
              <a:rPr sz="1600" b="1" spc="10" dirty="0">
                <a:latin typeface="Times New Roman"/>
                <a:cs typeface="Times New Roman"/>
              </a:rPr>
              <a:t> to</a:t>
            </a:r>
            <a:r>
              <a:rPr sz="1600" b="1" spc="-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some</a:t>
            </a:r>
            <a:r>
              <a:rPr sz="1600" b="1" spc="30" dirty="0">
                <a:latin typeface="Times New Roman"/>
                <a:cs typeface="Times New Roman"/>
              </a:rPr>
              <a:t> </a:t>
            </a:r>
            <a:r>
              <a:rPr sz="1600" b="1" spc="-10" dirty="0">
                <a:latin typeface="Times New Roman"/>
                <a:cs typeface="Times New Roman"/>
              </a:rPr>
              <a:t>special</a:t>
            </a:r>
            <a:r>
              <a:rPr sz="1600" b="1" spc="70" dirty="0">
                <a:latin typeface="Times New Roman"/>
                <a:cs typeface="Times New Roman"/>
              </a:rPr>
              <a:t> </a:t>
            </a:r>
            <a:r>
              <a:rPr sz="1600" b="1" spc="-5" dirty="0">
                <a:latin typeface="Times New Roman"/>
                <a:cs typeface="Times New Roman"/>
              </a:rPr>
              <a:t>content</a:t>
            </a:r>
            <a:r>
              <a:rPr sz="1600" b="1" spc="40" dirty="0">
                <a:latin typeface="Times New Roman"/>
                <a:cs typeface="Times New Roman"/>
              </a:rPr>
              <a:t> </a:t>
            </a:r>
            <a:r>
              <a:rPr sz="1600" b="1" spc="10" dirty="0">
                <a:latin typeface="Times New Roman"/>
                <a:cs typeface="Times New Roman"/>
              </a:rPr>
              <a:t>or</a:t>
            </a:r>
            <a:r>
              <a:rPr sz="1600" b="1" spc="-2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information.</a:t>
            </a:r>
            <a:endParaRPr sz="1600" b="1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b="1" spc="-15" dirty="0">
                <a:latin typeface="Constantia"/>
                <a:cs typeface="Constantia"/>
              </a:rPr>
              <a:t>Use</a:t>
            </a:r>
            <a:r>
              <a:rPr sz="1600" b="1" spc="-6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10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&lt;div&gt;</a:t>
            </a:r>
            <a:r>
              <a:rPr sz="1600" b="1" spc="-5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element</a:t>
            </a:r>
            <a:r>
              <a:rPr sz="1600" b="1" spc="-50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with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5" dirty="0">
                <a:latin typeface="Constantia"/>
                <a:cs typeface="Constantia"/>
              </a:rPr>
              <a:t>class</a:t>
            </a:r>
            <a:r>
              <a:rPr sz="1600" b="1" spc="-10" dirty="0">
                <a:latin typeface="Constantia"/>
                <a:cs typeface="Constantia"/>
              </a:rPr>
              <a:t> .jumbotron to</a:t>
            </a:r>
            <a:r>
              <a:rPr sz="1600" b="1" spc="-65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create</a:t>
            </a:r>
            <a:r>
              <a:rPr sz="1600" b="1" spc="-35" dirty="0">
                <a:latin typeface="Constantia"/>
                <a:cs typeface="Constantia"/>
              </a:rPr>
              <a:t> </a:t>
            </a:r>
            <a:r>
              <a:rPr sz="1600" b="1" dirty="0">
                <a:latin typeface="Constantia"/>
                <a:cs typeface="Constantia"/>
              </a:rPr>
              <a:t>a</a:t>
            </a:r>
            <a:r>
              <a:rPr sz="1600" b="1" spc="-30" dirty="0">
                <a:latin typeface="Constantia"/>
                <a:cs typeface="Constantia"/>
              </a:rPr>
              <a:t> </a:t>
            </a:r>
            <a:r>
              <a:rPr sz="1600" b="1" spc="-10" dirty="0">
                <a:latin typeface="Constantia"/>
                <a:cs typeface="Constantia"/>
              </a:rPr>
              <a:t>jumbotron:</a:t>
            </a:r>
            <a:endParaRPr sz="16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-</a:t>
            </a:r>
            <a:r>
              <a:rPr sz="1200" dirty="0">
                <a:latin typeface="Constantia"/>
                <a:cs typeface="Constantia"/>
              </a:rPr>
              <a:t>8"&gt;</a:t>
            </a: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="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&lt;h1&gt;Bootstrap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Tutorial&lt;/h1&gt;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&lt;p&gt;Bootstrap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most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popular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HTML,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CSS, </a:t>
            </a:r>
            <a:r>
              <a:rPr sz="1200" dirty="0">
                <a:latin typeface="Constantia"/>
                <a:cs typeface="Constantia"/>
              </a:rPr>
              <a:t>and JS</a:t>
            </a:r>
            <a:r>
              <a:rPr sz="1200" spc="-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framework</a:t>
            </a:r>
            <a:r>
              <a:rPr sz="1200" spc="-5" dirty="0">
                <a:latin typeface="Constantia"/>
                <a:cs typeface="Constantia"/>
              </a:rPr>
              <a:t> for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developing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responsive,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mobile-first</a:t>
            </a:r>
            <a:r>
              <a:rPr sz="1200" spc="-5" dirty="0">
                <a:latin typeface="Constantia"/>
                <a:cs typeface="Constantia"/>
              </a:rPr>
              <a:t> projects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web.&lt;/p&gt;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&lt;p&gt;This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some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text.&lt;/p&gt;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other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255013"/>
            <a:ext cx="63245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Full-width</a:t>
            </a:r>
            <a:r>
              <a:rPr b="1" spc="-120" dirty="0"/>
              <a:t> </a:t>
            </a:r>
            <a:r>
              <a:rPr b="1" dirty="0"/>
              <a:t>Jumbotron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18159"/>
            <a:ext cx="7999730" cy="562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5654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Times New Roman"/>
                <a:cs typeface="Times New Roman"/>
              </a:rPr>
              <a:t>If </a:t>
            </a:r>
            <a:r>
              <a:rPr sz="1200" spc="-10" dirty="0">
                <a:latin typeface="Times New Roman"/>
                <a:cs typeface="Times New Roman"/>
              </a:rPr>
              <a:t>you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want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full-width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without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rounded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borders,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.jumbotron-fluid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or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.container-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fluid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inside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it: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&lt;title&gt;Bootstrap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class="jumbotron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jumbotron-fluid"&gt;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</a:t>
            </a:r>
            <a:r>
              <a:rPr sz="1200" spc="-5" dirty="0">
                <a:latin typeface="Times New Roman"/>
                <a:cs typeface="Times New Roman"/>
              </a:rPr>
              <a:t>&gt;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spc="20" dirty="0">
                <a:latin typeface="Times New Roman"/>
                <a:cs typeface="Times New Roman"/>
              </a:rPr>
              <a:t>oo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0" dirty="0">
                <a:latin typeface="Times New Roman"/>
                <a:cs typeface="Times New Roman"/>
              </a:rPr>
              <a:t>s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4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5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&lt;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-2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1&gt;</a:t>
            </a: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&lt;p&gt;Bootstrap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most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popular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HTML,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CSS,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JS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framework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developing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responsive,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mobile-first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projects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on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web.&lt;</a:t>
            </a:r>
            <a:endParaRPr sz="12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some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&lt;p&gt;This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text.&lt;/p&gt;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15240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80211" y="386537"/>
            <a:ext cx="514438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200" dirty="0"/>
              <a:t>T</a:t>
            </a:r>
            <a:r>
              <a:rPr spc="-30" dirty="0"/>
              <a:t>y</a:t>
            </a:r>
            <a:r>
              <a:rPr spc="15" dirty="0"/>
              <a:t>pog</a:t>
            </a:r>
            <a:r>
              <a:rPr dirty="0"/>
              <a:t>ra</a:t>
            </a:r>
            <a:r>
              <a:rPr spc="20" dirty="0"/>
              <a:t>p</a:t>
            </a:r>
            <a:r>
              <a:rPr spc="15" dirty="0"/>
              <a:t>h</a:t>
            </a:r>
            <a:r>
              <a:rPr spc="5" dirty="0"/>
              <a:t>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11134" cy="40436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Typography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feature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formatting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content.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customized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inline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subheadings,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lists,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paragraphs,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aligning,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design-oriented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much 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more.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settings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font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Link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web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</a:t>
            </a:r>
            <a:r>
              <a:rPr sz="2000" spc="-10" dirty="0">
                <a:latin typeface="Times New Roman"/>
                <a:cs typeface="Times New Roman"/>
              </a:rPr>
              <a:t> 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every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type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OS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Device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deliver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interface.</a:t>
            </a:r>
            <a:endParaRPr sz="20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434"/>
              </a:spcBef>
            </a:pPr>
            <a:r>
              <a:rPr sz="2000" b="1" spc="-165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y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dirty="0">
                <a:latin typeface="Constantia"/>
                <a:cs typeface="Constantia"/>
              </a:rPr>
              <a:t>o</a:t>
            </a:r>
            <a:r>
              <a:rPr sz="2000" b="1" spc="-15" dirty="0">
                <a:latin typeface="Constantia"/>
                <a:cs typeface="Constantia"/>
              </a:rPr>
              <a:t>g</a:t>
            </a:r>
            <a:r>
              <a:rPr sz="2000" b="1" spc="-35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0" dirty="0">
                <a:latin typeface="Constantia"/>
                <a:cs typeface="Constantia"/>
              </a:rPr>
              <a:t>p</a:t>
            </a:r>
            <a:r>
              <a:rPr sz="2000" b="1" spc="-2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y</a:t>
            </a:r>
            <a:r>
              <a:rPr sz="2000" b="1" spc="-8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25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 </a:t>
            </a:r>
            <a:r>
              <a:rPr sz="2000" b="1" dirty="0">
                <a:latin typeface="Constantia"/>
                <a:cs typeface="Constantia"/>
              </a:rPr>
              <a:t>b</a:t>
            </a:r>
            <a:r>
              <a:rPr sz="2000" b="1" spc="-5" dirty="0">
                <a:latin typeface="Constantia"/>
                <a:cs typeface="Constantia"/>
              </a:rPr>
              <a:t>e</a:t>
            </a:r>
            <a:r>
              <a:rPr sz="2000" b="1" spc="-114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used</a:t>
            </a:r>
            <a:r>
              <a:rPr sz="2000" b="1" spc="-10" dirty="0">
                <a:latin typeface="Constantia"/>
                <a:cs typeface="Constantia"/>
              </a:rPr>
              <a:t> </a:t>
            </a:r>
            <a:r>
              <a:rPr sz="2000" b="1" spc="-35" dirty="0">
                <a:latin typeface="Constantia"/>
                <a:cs typeface="Constantia"/>
              </a:rPr>
              <a:t>t</a:t>
            </a:r>
            <a:r>
              <a:rPr sz="2000" b="1" spc="-5" dirty="0">
                <a:latin typeface="Constantia"/>
                <a:cs typeface="Constantia"/>
              </a:rPr>
              <a:t>o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40" dirty="0">
                <a:latin typeface="Constantia"/>
                <a:cs typeface="Constantia"/>
              </a:rPr>
              <a:t>r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Subheadings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7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15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olo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0" dirty="0">
                <a:latin typeface="Constantia"/>
                <a:cs typeface="Constantia"/>
              </a:rPr>
              <a:t>n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Lists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47980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Canvas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963534" cy="503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5" dirty="0">
                <a:latin typeface="Constantia"/>
                <a:cs typeface="Constantia"/>
              </a:rPr>
              <a:t>What</a:t>
            </a:r>
            <a:r>
              <a:rPr sz="3200" b="1" spc="-65" dirty="0">
                <a:latin typeface="Constantia"/>
                <a:cs typeface="Constantia"/>
              </a:rPr>
              <a:t> </a:t>
            </a:r>
            <a:r>
              <a:rPr sz="3200" b="1" spc="-5" dirty="0">
                <a:latin typeface="Constantia"/>
                <a:cs typeface="Constantia"/>
              </a:rPr>
              <a:t>is</a:t>
            </a:r>
            <a:r>
              <a:rPr sz="3200" b="1" spc="-75" dirty="0">
                <a:latin typeface="Constantia"/>
                <a:cs typeface="Constantia"/>
              </a:rPr>
              <a:t> </a:t>
            </a:r>
            <a:r>
              <a:rPr sz="3200" b="1" spc="-10" dirty="0">
                <a:latin typeface="Constantia"/>
                <a:cs typeface="Constantia"/>
              </a:rPr>
              <a:t>HTML</a:t>
            </a:r>
            <a:r>
              <a:rPr sz="3200" b="1" spc="-35" dirty="0">
                <a:latin typeface="Constantia"/>
                <a:cs typeface="Constantia"/>
              </a:rPr>
              <a:t> </a:t>
            </a:r>
            <a:r>
              <a:rPr sz="3200" b="1" spc="-20" dirty="0">
                <a:latin typeface="Constantia"/>
                <a:cs typeface="Constantia"/>
              </a:rPr>
              <a:t>Canvas</a:t>
            </a:r>
            <a:r>
              <a:rPr sz="3200" b="1" spc="-20" dirty="0" smtClean="0">
                <a:latin typeface="Constantia"/>
                <a:cs typeface="Constantia"/>
              </a:rPr>
              <a:t>?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HTML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</a:t>
            </a:r>
            <a:r>
              <a:rPr sz="3200" spc="5" dirty="0">
                <a:latin typeface="Constantia"/>
                <a:cs typeface="Constantia"/>
              </a:rPr>
              <a:t>c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20" dirty="0">
                <a:latin typeface="Constantia"/>
                <a:cs typeface="Constantia"/>
              </a:rPr>
              <a:t>n</a:t>
            </a:r>
            <a:r>
              <a:rPr sz="3200" spc="-30" dirty="0">
                <a:latin typeface="Constantia"/>
                <a:cs typeface="Constantia"/>
              </a:rPr>
              <a:t>v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&gt;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</a:t>
            </a:r>
            <a:r>
              <a:rPr sz="3200" spc="5" dirty="0">
                <a:latin typeface="Constantia"/>
                <a:cs typeface="Constantia"/>
              </a:rPr>
              <a:t>n</a:t>
            </a:r>
            <a:r>
              <a:rPr sz="3200" dirty="0">
                <a:latin typeface="Constantia"/>
                <a:cs typeface="Constantia"/>
              </a:rPr>
              <a:t>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</a:t>
            </a:r>
            <a:r>
              <a:rPr sz="3200" dirty="0">
                <a:latin typeface="Constantia"/>
                <a:cs typeface="Constantia"/>
              </a:rPr>
              <a:t>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</a:t>
            </a:r>
            <a:r>
              <a:rPr sz="3200" spc="-1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ed</a:t>
            </a:r>
            <a:r>
              <a:rPr sz="3200" spc="-3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</a:t>
            </a:r>
            <a:r>
              <a:rPr sz="3200" dirty="0">
                <a:latin typeface="Constantia"/>
                <a:cs typeface="Constantia"/>
              </a:rPr>
              <a:t>o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d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spc="-25" dirty="0">
                <a:latin typeface="Constantia"/>
                <a:cs typeface="Constantia"/>
              </a:rPr>
              <a:t>a</a:t>
            </a:r>
            <a:r>
              <a:rPr sz="3200" dirty="0">
                <a:latin typeface="Constantia"/>
                <a:cs typeface="Constantia"/>
              </a:rPr>
              <a:t>w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g</a:t>
            </a:r>
            <a:r>
              <a:rPr sz="3200" spc="-20" dirty="0">
                <a:latin typeface="Constantia"/>
                <a:cs typeface="Constantia"/>
              </a:rPr>
              <a:t>r</a:t>
            </a:r>
            <a:r>
              <a:rPr sz="3200" dirty="0">
                <a:latin typeface="Constantia"/>
                <a:cs typeface="Constantia"/>
              </a:rPr>
              <a:t>ap</a:t>
            </a:r>
            <a:r>
              <a:rPr sz="3200" spc="-15" dirty="0">
                <a:latin typeface="Constantia"/>
                <a:cs typeface="Constantia"/>
              </a:rPr>
              <a:t>h</a:t>
            </a:r>
            <a:r>
              <a:rPr sz="3200" spc="-5" dirty="0">
                <a:latin typeface="Constantia"/>
                <a:cs typeface="Constantia"/>
              </a:rPr>
              <a:t>ic</a:t>
            </a:r>
            <a:r>
              <a:rPr sz="3200" spc="-30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5" dirty="0">
                <a:latin typeface="Constantia"/>
                <a:cs typeface="Constantia"/>
              </a:rPr>
              <a:t>o</a:t>
            </a:r>
            <a:r>
              <a:rPr sz="3200" dirty="0">
                <a:latin typeface="Constantia"/>
                <a:cs typeface="Constantia"/>
              </a:rPr>
              <a:t>n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th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135" dirty="0">
                <a:latin typeface="Constantia"/>
                <a:cs typeface="Constantia"/>
              </a:rPr>
              <a:t>f</a:t>
            </a:r>
            <a:r>
              <a:rPr sz="3200" spc="-25" dirty="0">
                <a:latin typeface="Constantia"/>
                <a:cs typeface="Constantia"/>
              </a:rPr>
              <a:t>l</a:t>
            </a:r>
            <a:r>
              <a:rPr sz="3200" spc="-170" dirty="0">
                <a:latin typeface="Constantia"/>
                <a:cs typeface="Constantia"/>
              </a:rPr>
              <a:t>y</a:t>
            </a:r>
            <a:r>
              <a:rPr sz="3200" dirty="0">
                <a:latin typeface="Constantia"/>
                <a:cs typeface="Constantia"/>
              </a:rPr>
              <a:t>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ia</a:t>
            </a:r>
            <a:endParaRPr sz="32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3200" spc="-15" dirty="0">
                <a:latin typeface="Constantia"/>
                <a:cs typeface="Constantia"/>
              </a:rPr>
              <a:t>JavaScript.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&lt;canvas&gt;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element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is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only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container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r>
              <a:rPr sz="3200" spc="-45" dirty="0">
                <a:latin typeface="Constantia"/>
                <a:cs typeface="Constantia"/>
              </a:rPr>
              <a:t> You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must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use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JavaScript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to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graphics.</a:t>
            </a:r>
            <a:endParaRPr sz="3200" dirty="0">
              <a:latin typeface="Constantia"/>
              <a:cs typeface="Constantia"/>
            </a:endParaRPr>
          </a:p>
          <a:p>
            <a:pPr marL="287020" marR="62865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Canvas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has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several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methods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for</a:t>
            </a:r>
            <a:r>
              <a:rPr sz="3200" spc="-8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drawing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paths,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boxes,</a:t>
            </a:r>
            <a:r>
              <a:rPr sz="3200" spc="-5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circles,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text,</a:t>
            </a:r>
            <a:r>
              <a:rPr sz="3200" spc="-2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and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adding </a:t>
            </a:r>
            <a:r>
              <a:rPr sz="3200" spc="-434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images.</a:t>
            </a:r>
            <a:endParaRPr sz="3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98079"/>
            <a:ext cx="7936865" cy="31178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4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Default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Settings:</a:t>
            </a:r>
            <a:endParaRPr sz="2600">
              <a:latin typeface="Constantia"/>
              <a:cs typeface="Constantia"/>
            </a:endParaRPr>
          </a:p>
          <a:p>
            <a:pPr marL="287020" marR="9563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uses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font-size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16px,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its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line-height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1.5.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font-family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"Helvetica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Neue",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Helvetica,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Arial,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sans-serif.</a:t>
            </a:r>
            <a:endParaRPr sz="2600">
              <a:latin typeface="Constantia"/>
              <a:cs typeface="Constantia"/>
            </a:endParaRPr>
          </a:p>
          <a:p>
            <a:pPr marL="287020" marR="106299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addition,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all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&lt;p&gt;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have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margin-top: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0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margin-bottom:</a:t>
            </a:r>
            <a:r>
              <a:rPr sz="2600" spc="7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1rem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(16px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by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default).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64591"/>
            <a:ext cx="686435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spc="-65" dirty="0">
                <a:latin typeface="Times New Roman"/>
                <a:cs typeface="Times New Roman"/>
              </a:rPr>
              <a:t>Tags</a:t>
            </a:r>
            <a:r>
              <a:rPr sz="2500" b="1" spc="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and</a:t>
            </a:r>
            <a:r>
              <a:rPr sz="2500" b="1" spc="-25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class</a:t>
            </a:r>
            <a:r>
              <a:rPr sz="2500" b="1" spc="30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to</a:t>
            </a:r>
            <a:r>
              <a:rPr sz="2500" b="1" spc="-5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implement</a:t>
            </a:r>
            <a:r>
              <a:rPr sz="2500" b="1" spc="114" dirty="0">
                <a:latin typeface="Times New Roman"/>
                <a:cs typeface="Times New Roman"/>
              </a:rPr>
              <a:t> </a:t>
            </a:r>
            <a:r>
              <a:rPr sz="2500" b="1" dirty="0">
                <a:latin typeface="Times New Roman"/>
                <a:cs typeface="Times New Roman"/>
              </a:rPr>
              <a:t>typography</a:t>
            </a:r>
            <a:r>
              <a:rPr sz="2500" b="1" spc="-30" dirty="0">
                <a:latin typeface="Times New Roman"/>
                <a:cs typeface="Times New Roman"/>
              </a:rPr>
              <a:t> </a:t>
            </a:r>
            <a:r>
              <a:rPr sz="2500" b="1" spc="-15" dirty="0">
                <a:latin typeface="Times New Roman"/>
                <a:cs typeface="Times New Roman"/>
              </a:rPr>
              <a:t>feature</a:t>
            </a:r>
            <a:r>
              <a:rPr sz="2500" b="1" spc="4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in </a:t>
            </a:r>
            <a:r>
              <a:rPr sz="2500" b="1" spc="-610" dirty="0">
                <a:latin typeface="Times New Roman"/>
                <a:cs typeface="Times New Roman"/>
              </a:rPr>
              <a:t> </a:t>
            </a:r>
            <a:r>
              <a:rPr sz="2500" b="1" spc="-5" dirty="0">
                <a:latin typeface="Times New Roman"/>
                <a:cs typeface="Times New Roman"/>
              </a:rPr>
              <a:t>bootstrap: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87805"/>
            <a:ext cx="7952105" cy="49034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display </a:t>
            </a:r>
            <a:r>
              <a:rPr sz="2000" b="1" spc="-10" dirty="0">
                <a:latin typeface="Constantia"/>
                <a:cs typeface="Constantia"/>
              </a:rPr>
              <a:t>headings: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better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(larger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font-size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</a:t>
            </a:r>
            <a:r>
              <a:rPr sz="2000" spc="-15" dirty="0">
                <a:latin typeface="Constantia"/>
                <a:cs typeface="Constantia"/>
              </a:rPr>
              <a:t>lighter font-weight). There are </a:t>
            </a:r>
            <a:r>
              <a:rPr sz="2000" spc="-10" dirty="0">
                <a:latin typeface="Constantia"/>
                <a:cs typeface="Constantia"/>
              </a:rPr>
              <a:t>four </a:t>
            </a:r>
            <a:r>
              <a:rPr sz="2000" spc="-5" dirty="0">
                <a:latin typeface="Constantia"/>
                <a:cs typeface="Constantia"/>
              </a:rPr>
              <a:t>classes exists </a:t>
            </a:r>
            <a:r>
              <a:rPr sz="2000" dirty="0">
                <a:latin typeface="Constantia"/>
                <a:cs typeface="Constantia"/>
              </a:rPr>
              <a:t>in </a:t>
            </a:r>
            <a:r>
              <a:rPr sz="2000" spc="-15" dirty="0">
                <a:latin typeface="Constantia"/>
                <a:cs typeface="Constantia"/>
              </a:rPr>
              <a:t>display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headings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.display-1,</a:t>
            </a:r>
            <a:r>
              <a:rPr sz="2000" spc="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.display-2,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.display-3, and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.display-4.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lead: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make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out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i.e.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visually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better.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mark: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highlight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initialism:</a:t>
            </a:r>
            <a:r>
              <a:rPr sz="2000" b="1" spc="3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render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abbreviation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slightly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content.</a:t>
            </a:r>
            <a:endParaRPr sz="2000">
              <a:latin typeface="Constantia"/>
              <a:cs typeface="Constantia"/>
            </a:endParaRPr>
          </a:p>
          <a:p>
            <a:pPr marL="287020" marR="92710" indent="-274320">
              <a:lnSpc>
                <a:spcPts val="1920"/>
              </a:lnSpc>
              <a:spcBef>
                <a:spcPts val="46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blockquote-footer:</a:t>
            </a:r>
            <a:r>
              <a:rPr sz="2000" b="1" spc="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footer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identifying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source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Quote.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text-center: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center.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list-inline:</a:t>
            </a:r>
            <a:r>
              <a:rPr sz="2000" b="1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20" dirty="0">
                <a:latin typeface="Constantia"/>
                <a:cs typeface="Constantia"/>
              </a:rPr>
              <a:t> to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list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text-truncate: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shorten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longer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truncating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5" dirty="0">
                <a:latin typeface="Constantia"/>
                <a:cs typeface="Constantia"/>
              </a:rPr>
              <a:t>an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ellipsis.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text-muted:</a:t>
            </a:r>
            <a:r>
              <a:rPr sz="2000" b="1" spc="5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45" dirty="0">
                <a:latin typeface="Constantia"/>
                <a:cs typeface="Constantia"/>
              </a:rPr>
              <a:t>color,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text-muted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fades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i.e.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greyed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text-uppercase: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uppercase.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0" dirty="0">
                <a:latin typeface="Constantia"/>
                <a:cs typeface="Constantia"/>
              </a:rPr>
              <a:t>text-lowercase:</a:t>
            </a:r>
            <a:r>
              <a:rPr sz="2000" b="1" spc="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487805"/>
            <a:ext cx="7925434" cy="465963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7020" marR="124460" indent="-274320">
              <a:lnSpc>
                <a:spcPct val="80000"/>
              </a:lnSpc>
              <a:spcBef>
                <a:spcPts val="57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text-capitalize: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transform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capitalize </a:t>
            </a:r>
            <a:r>
              <a:rPr sz="2000" spc="5" dirty="0">
                <a:latin typeface="Constantia"/>
                <a:cs typeface="Constantia"/>
              </a:rPr>
              <a:t>first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letter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word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leaving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other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letters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lowercase.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.font-weight-bold:</a:t>
            </a:r>
            <a:r>
              <a:rPr sz="2000" b="1" spc="10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bold.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display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.font-weight-bolder: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deep bold.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display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importance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</a:t>
            </a:r>
            <a:r>
              <a:rPr sz="2000" b="1" spc="-35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0" dirty="0">
                <a:latin typeface="Constantia"/>
                <a:cs typeface="Constantia"/>
              </a:rPr>
              <a:t>c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0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y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alic.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0" dirty="0">
                <a:latin typeface="Constantia"/>
                <a:cs typeface="Constantia"/>
              </a:rPr>
              <a:t>ht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2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spc="-5" dirty="0">
                <a:latin typeface="Constantia"/>
                <a:cs typeface="Constantia"/>
              </a:rPr>
              <a:t>on</a:t>
            </a:r>
            <a:r>
              <a:rPr sz="2000" b="1" spc="-10" dirty="0">
                <a:latin typeface="Constantia"/>
                <a:cs typeface="Constantia"/>
              </a:rPr>
              <a:t>t-</a:t>
            </a:r>
            <a:r>
              <a:rPr sz="2000" b="1" spc="-70" dirty="0">
                <a:latin typeface="Constantia"/>
                <a:cs typeface="Constantia"/>
              </a:rPr>
              <a:t>w</a:t>
            </a:r>
            <a:r>
              <a:rPr sz="2000" b="1" dirty="0">
                <a:latin typeface="Constantia"/>
                <a:cs typeface="Constantia"/>
              </a:rPr>
              <a:t>ei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5" dirty="0">
                <a:latin typeface="Constantia"/>
                <a:cs typeface="Constantia"/>
              </a:rPr>
              <a:t>t</a:t>
            </a:r>
            <a:r>
              <a:rPr sz="2000" b="1" spc="-10" dirty="0">
                <a:latin typeface="Constantia"/>
                <a:cs typeface="Constantia"/>
              </a:rPr>
              <a:t>-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40" dirty="0">
                <a:latin typeface="Constantia"/>
                <a:cs typeface="Constantia"/>
              </a:rPr>
              <a:t>g</a:t>
            </a:r>
            <a:r>
              <a:rPr sz="2000" b="1" spc="-15" dirty="0">
                <a:latin typeface="Constantia"/>
                <a:cs typeface="Constantia"/>
              </a:rPr>
              <a:t>h</a:t>
            </a:r>
            <a:r>
              <a:rPr sz="2000" b="1" spc="-40" dirty="0">
                <a:latin typeface="Constantia"/>
                <a:cs typeface="Constantia"/>
              </a:rPr>
              <a:t>t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0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:</a:t>
            </a:r>
            <a:r>
              <a:rPr sz="2000" b="1" spc="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</a:t>
            </a:r>
            <a:r>
              <a:rPr sz="2000" spc="-5" dirty="0">
                <a:latin typeface="Constantia"/>
                <a:cs typeface="Constantia"/>
              </a:rPr>
              <a:t>ont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5" dirty="0">
                <a:latin typeface="Constantia"/>
                <a:cs typeface="Constantia"/>
              </a:rPr>
              <a:t>w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.font-weight-normal:</a:t>
            </a:r>
            <a:r>
              <a:rPr sz="2000" b="1" spc="13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normal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font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weight.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.lead: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paragraph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.small:</a:t>
            </a:r>
            <a:r>
              <a:rPr sz="2000" b="1" spc="8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secondary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subheadings.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.text-left:</a:t>
            </a:r>
            <a:r>
              <a:rPr sz="2000" b="1" spc="8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text.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.text-*-left:</a:t>
            </a:r>
            <a:r>
              <a:rPr sz="2000" b="1" spc="6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sets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left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alignment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all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screens (small,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medium,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large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xlarge).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.text-break:</a:t>
            </a:r>
            <a:r>
              <a:rPr sz="2000" b="1" spc="3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breaks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long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string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into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short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text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substrings.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8557" y="304800"/>
            <a:ext cx="4416043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&lt;h1&gt;</a:t>
            </a:r>
            <a:r>
              <a:rPr spc="-90" dirty="0"/>
              <a:t> </a:t>
            </a:r>
            <a:r>
              <a:rPr dirty="0"/>
              <a:t>-</a:t>
            </a:r>
            <a:r>
              <a:rPr spc="-20" dirty="0"/>
              <a:t> </a:t>
            </a:r>
            <a:r>
              <a:rPr spc="10" dirty="0"/>
              <a:t>&lt;h6&gt;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975487"/>
            <a:ext cx="8010525" cy="5147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&lt;h1&gt;h1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40px)&lt;/h1&gt;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&lt;h2&gt;h2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(2rem</a:t>
            </a:r>
            <a:r>
              <a:rPr sz="1400" spc="-5" dirty="0">
                <a:latin typeface="Constantia"/>
                <a:cs typeface="Constantia"/>
              </a:rPr>
              <a:t> = </a:t>
            </a:r>
            <a:r>
              <a:rPr sz="1400" spc="-15" dirty="0">
                <a:latin typeface="Constantia"/>
                <a:cs typeface="Constantia"/>
              </a:rPr>
              <a:t>32px)&lt;/h2&gt;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&lt;h3&gt;h3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(1.75rem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28px)&lt;/h3&gt;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&lt;h4&gt;h4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(1.5rem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24px)&lt;/h4&gt;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&lt;h5&gt;h5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(1.25rem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=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20px)&lt;/h5&gt;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&lt;h6&gt;h6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Bootstrap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heading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(1rem</a:t>
            </a:r>
            <a:r>
              <a:rPr sz="1400" spc="-5" dirty="0">
                <a:latin typeface="Constantia"/>
                <a:cs typeface="Constantia"/>
              </a:rPr>
              <a:t> =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16px)&lt;/h6&gt;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64458" y="426847"/>
            <a:ext cx="181927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20" dirty="0">
                <a:latin typeface="Calibri"/>
                <a:cs typeface="Calibri"/>
              </a:rPr>
              <a:t>s</a:t>
            </a:r>
            <a:r>
              <a:rPr sz="4500" spc="5" dirty="0">
                <a:latin typeface="Calibri"/>
                <a:cs typeface="Calibri"/>
              </a:rPr>
              <a:t>mall&gt;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65326"/>
            <a:ext cx="5789295" cy="4722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Times New Roman"/>
                <a:cs typeface="Times New Roman"/>
              </a:rPr>
              <a:t>In</a:t>
            </a:r>
            <a:r>
              <a:rPr sz="1100" spc="-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Bootstrap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4</a:t>
            </a:r>
            <a:r>
              <a:rPr sz="1100" spc="-10" dirty="0">
                <a:latin typeface="Times New Roman"/>
                <a:cs typeface="Times New Roman"/>
              </a:rPr>
              <a:t> the</a:t>
            </a:r>
            <a:r>
              <a:rPr sz="1100" spc="5" dirty="0">
                <a:latin typeface="Times New Roman"/>
                <a:cs typeface="Times New Roman"/>
              </a:rPr>
              <a:t> HTML </a:t>
            </a:r>
            <a:r>
              <a:rPr sz="1100" spc="-10" dirty="0">
                <a:latin typeface="Times New Roman"/>
                <a:cs typeface="Times New Roman"/>
              </a:rPr>
              <a:t>&lt;small&gt;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9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Example: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&lt;!DOCTYPE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html&gt;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&lt;html</a:t>
            </a:r>
            <a:r>
              <a:rPr sz="1100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lang="en"&gt;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&lt;head&gt;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&lt;title&gt;Bootstrap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Example&lt;/title&gt;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charset="utf-8"&gt;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&lt;meta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name="viewport"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content="width=device-width,</a:t>
            </a:r>
            <a:r>
              <a:rPr sz="1100" spc="13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initial-scale=1"&gt;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&lt;link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rel="stylesheet"</a:t>
            </a:r>
            <a:r>
              <a:rPr sz="1100" spc="12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5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5" dirty="0">
                <a:latin typeface="Times New Roman"/>
                <a:cs typeface="Times New Roman"/>
              </a:rPr>
              <a:t>&lt;script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&lt;/head&gt;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5" dirty="0">
                <a:latin typeface="Times New Roman"/>
                <a:cs typeface="Times New Roman"/>
              </a:rPr>
              <a:t>&lt;body&gt;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&lt;div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class="container"&gt;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&lt;h1&gt;Lighter,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Secondary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Text&lt;/h1&gt;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dirty="0">
                <a:latin typeface="Times New Roman"/>
                <a:cs typeface="Times New Roman"/>
              </a:rPr>
              <a:t>&lt;p&gt;The </a:t>
            </a:r>
            <a:r>
              <a:rPr sz="1100" spc="-10" dirty="0">
                <a:latin typeface="Times New Roman"/>
                <a:cs typeface="Times New Roman"/>
              </a:rPr>
              <a:t>small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imes New Roman"/>
                <a:cs typeface="Times New Roman"/>
              </a:rPr>
              <a:t>element</a:t>
            </a:r>
            <a:r>
              <a:rPr sz="1100" spc="114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is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used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to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create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lighter,</a:t>
            </a:r>
            <a:r>
              <a:rPr sz="1100" spc="7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secondary</a:t>
            </a:r>
            <a:r>
              <a:rPr sz="1100" spc="6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</a:t>
            </a:r>
            <a:r>
              <a:rPr sz="1100" spc="2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in </a:t>
            </a:r>
            <a:r>
              <a:rPr sz="1100" spc="-5" dirty="0">
                <a:latin typeface="Times New Roman"/>
                <a:cs typeface="Times New Roman"/>
              </a:rPr>
              <a:t>any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15" dirty="0">
                <a:latin typeface="Times New Roman"/>
                <a:cs typeface="Times New Roman"/>
              </a:rPr>
              <a:t>heading:&lt;/p&gt;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&lt;h1&gt;h1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text&lt;/small&gt;&lt;/h1&gt;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&lt;h2&gt;h2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text&lt;/small&gt;&lt;/h2&gt;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&lt;h3&gt;h3</a:t>
            </a:r>
            <a:r>
              <a:rPr sz="1100" spc="4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text&lt;/small&gt;&lt;/h3&gt;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Times New Roman"/>
                <a:cs typeface="Times New Roman"/>
              </a:rPr>
              <a:t>&lt;h4&gt;h4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text&lt;/small&gt;&lt;/h4&gt;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&lt;h5&gt;h5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text&lt;/small&gt;&lt;/h5&gt;</a:t>
            </a:r>
            <a:endParaRPr sz="1100" dirty="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&lt;h6&gt;h6</a:t>
            </a:r>
            <a:r>
              <a:rPr sz="1100" spc="55" dirty="0">
                <a:latin typeface="Times New Roman"/>
                <a:cs typeface="Times New Roman"/>
              </a:rPr>
              <a:t> </a:t>
            </a:r>
            <a:r>
              <a:rPr sz="1100" spc="-20" dirty="0">
                <a:latin typeface="Times New Roman"/>
                <a:cs typeface="Times New Roman"/>
              </a:rPr>
              <a:t>heading</a:t>
            </a:r>
            <a:r>
              <a:rPr sz="1100" spc="105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&lt;small&gt;secondary</a:t>
            </a:r>
            <a:r>
              <a:rPr sz="1100" spc="110" dirty="0">
                <a:latin typeface="Times New Roman"/>
                <a:cs typeface="Times New Roman"/>
              </a:rPr>
              <a:t> </a:t>
            </a:r>
            <a:r>
              <a:rPr sz="1100" spc="-10" dirty="0">
                <a:latin typeface="Times New Roman"/>
                <a:cs typeface="Times New Roman"/>
              </a:rPr>
              <a:t>text&lt;/small&gt;&lt;/h6&gt;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6650" y="426847"/>
            <a:ext cx="1791335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500" dirty="0">
                <a:latin typeface="Calibri"/>
                <a:cs typeface="Calibri"/>
              </a:rPr>
              <a:t>&lt;ma</a:t>
            </a:r>
            <a:r>
              <a:rPr sz="4500" spc="10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k&gt;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127887"/>
            <a:ext cx="7378700" cy="4506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&lt;mark&gt;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yellow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color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some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&lt;h1&gt;Highlight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Text&lt;/h1&gt;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&lt;p&gt;Use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mark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&lt;mark&gt;highlight&lt;/mark&gt;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text.&lt;/p&gt;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5157" y="-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97528" y="689476"/>
            <a:ext cx="94869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5" dirty="0"/>
              <a:t>&lt;abbr&gt;</a:t>
            </a:r>
            <a:endParaRPr sz="24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42543"/>
            <a:ext cx="8250555" cy="4759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dirty="0" smtClean="0">
                <a:latin typeface="Constantia"/>
                <a:cs typeface="Constantia"/>
              </a:rPr>
              <a:t>&lt;!DOCTYPE</a:t>
            </a:r>
            <a:r>
              <a:rPr sz="1600" spc="-6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spc="5" dirty="0" smtClean="0">
                <a:latin typeface="Constantia"/>
                <a:cs typeface="Constantia"/>
              </a:rPr>
              <a:t>&lt;html</a:t>
            </a:r>
            <a:r>
              <a:rPr sz="1600" spc="-75" dirty="0" smtClean="0">
                <a:latin typeface="Constantia"/>
                <a:cs typeface="Constantia"/>
              </a:rPr>
              <a:t> </a:t>
            </a:r>
            <a:r>
              <a:rPr sz="1600" dirty="0" err="1" smtClean="0">
                <a:latin typeface="Constantia"/>
                <a:cs typeface="Constantia"/>
              </a:rPr>
              <a:t>lang</a:t>
            </a:r>
            <a:r>
              <a:rPr sz="1600" dirty="0" smtClean="0">
                <a:latin typeface="Constantia"/>
                <a:cs typeface="Constantia"/>
              </a:rPr>
              <a:t>="en"&gt;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5" dirty="0" smtClean="0">
                <a:latin typeface="Constantia"/>
                <a:cs typeface="Constantia"/>
              </a:rPr>
              <a:t>&lt;met</a:t>
            </a:r>
            <a:r>
              <a:rPr sz="1600" dirty="0" smtClean="0">
                <a:latin typeface="Constantia"/>
                <a:cs typeface="Constantia"/>
              </a:rPr>
              <a:t>a</a:t>
            </a:r>
            <a:r>
              <a:rPr sz="1600" spc="-12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</a:t>
            </a:r>
            <a:r>
              <a:rPr sz="1600" dirty="0" smtClean="0">
                <a:latin typeface="Constantia"/>
                <a:cs typeface="Constantia"/>
              </a:rPr>
              <a:t>harse</a:t>
            </a:r>
            <a:r>
              <a:rPr sz="1600" spc="10" dirty="0" smtClean="0">
                <a:latin typeface="Constantia"/>
                <a:cs typeface="Constantia"/>
              </a:rPr>
              <a:t>t</a:t>
            </a:r>
            <a:r>
              <a:rPr sz="1600" dirty="0" smtClean="0">
                <a:latin typeface="Constantia"/>
                <a:cs typeface="Constantia"/>
              </a:rPr>
              <a:t>="ut</a:t>
            </a:r>
            <a:r>
              <a:rPr sz="1600" spc="10" dirty="0" smtClean="0">
                <a:latin typeface="Constantia"/>
                <a:cs typeface="Constantia"/>
              </a:rPr>
              <a:t>f</a:t>
            </a:r>
            <a:r>
              <a:rPr sz="1600" spc="-5" dirty="0" smtClean="0">
                <a:latin typeface="Constantia"/>
                <a:cs typeface="Constantia"/>
              </a:rPr>
              <a:t>-</a:t>
            </a:r>
            <a:r>
              <a:rPr sz="1600" dirty="0" smtClean="0">
                <a:latin typeface="Constantia"/>
                <a:cs typeface="Constantia"/>
              </a:rPr>
              <a:t>8"&gt;</a:t>
            </a: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&lt;meta</a:t>
            </a:r>
            <a:r>
              <a:rPr sz="1600" spc="-5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name="viewport"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content="width=device-width,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initial-scale=1"&gt;</a:t>
            </a:r>
          </a:p>
          <a:p>
            <a:pPr marL="287020" marR="820419" indent="-173990">
              <a:lnSpc>
                <a:spcPct val="80000"/>
              </a:lnSpc>
              <a:spcBef>
                <a:spcPts val="385"/>
              </a:spcBef>
            </a:pPr>
            <a:r>
              <a:rPr sz="1600" dirty="0" smtClean="0">
                <a:latin typeface="Constantia"/>
                <a:cs typeface="Constantia"/>
              </a:rPr>
              <a:t>&lt;link </a:t>
            </a:r>
            <a:r>
              <a:rPr sz="1600" dirty="0" err="1" smtClean="0">
                <a:latin typeface="Constantia"/>
                <a:cs typeface="Constantia"/>
              </a:rPr>
              <a:t>rel</a:t>
            </a:r>
            <a:r>
              <a:rPr sz="1600" dirty="0" smtClean="0">
                <a:latin typeface="Constantia"/>
                <a:cs typeface="Constantia"/>
              </a:rPr>
              <a:t>="</a:t>
            </a:r>
            <a:r>
              <a:rPr sz="1600" dirty="0" err="1" smtClean="0">
                <a:latin typeface="Constantia"/>
                <a:cs typeface="Constantia"/>
              </a:rPr>
              <a:t>stylesheet</a:t>
            </a:r>
            <a:r>
              <a:rPr sz="1600" dirty="0" smtClean="0">
                <a:latin typeface="Constantia"/>
                <a:cs typeface="Constantia"/>
              </a:rPr>
              <a:t>" </a:t>
            </a:r>
            <a:r>
              <a:rPr sz="1600" spc="5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href</a:t>
            </a:r>
            <a:r>
              <a:rPr sz="1600" spc="-5" dirty="0" smtClean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 smtClean="0">
                <a:latin typeface="Constantia"/>
                <a:cs typeface="Constantia"/>
              </a:rPr>
              <a:t>css</a:t>
            </a:r>
            <a:r>
              <a:rPr sz="1600" spc="-5" dirty="0" smtClean="0">
                <a:latin typeface="Constantia"/>
                <a:cs typeface="Constantia"/>
              </a:rPr>
              <a:t>/bootstrap.min.css"&gt;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&lt;script</a:t>
            </a:r>
            <a:r>
              <a:rPr sz="1600" spc="-70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="https://ajax.googleapis.com/</a:t>
            </a:r>
            <a:r>
              <a:rPr sz="1600" spc="-5" dirty="0" err="1" smtClean="0">
                <a:latin typeface="Constantia"/>
                <a:cs typeface="Constantia"/>
              </a:rPr>
              <a:t>ajax</a:t>
            </a:r>
            <a:r>
              <a:rPr sz="1600" spc="-5" dirty="0" smtClean="0">
                <a:latin typeface="Constantia"/>
                <a:cs typeface="Constantia"/>
              </a:rPr>
              <a:t>/libs/</a:t>
            </a:r>
            <a:r>
              <a:rPr sz="1600" spc="-5" dirty="0" err="1" smtClean="0">
                <a:latin typeface="Constantia"/>
                <a:cs typeface="Constantia"/>
              </a:rPr>
              <a:t>jquery</a:t>
            </a:r>
            <a:r>
              <a:rPr sz="1600" spc="-5" dirty="0" smtClean="0">
                <a:latin typeface="Constantia"/>
                <a:cs typeface="Constantia"/>
              </a:rPr>
              <a:t>/3.5.1/jquery.min.js"&gt;&lt;/script&gt;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="https://cdnjs.cloudflare.com/</a:t>
            </a:r>
            <a:r>
              <a:rPr sz="1600" spc="-5" dirty="0" err="1" smtClean="0">
                <a:latin typeface="Constantia"/>
                <a:cs typeface="Constantia"/>
              </a:rPr>
              <a:t>ajax</a:t>
            </a:r>
            <a:r>
              <a:rPr sz="1600" spc="-5" dirty="0" smtClean="0">
                <a:latin typeface="Constantia"/>
                <a:cs typeface="Constantia"/>
              </a:rPr>
              <a:t>/libs/popper.js/1.16.0/</a:t>
            </a:r>
            <a:r>
              <a:rPr sz="1600" spc="-5" dirty="0" err="1" smtClean="0">
                <a:latin typeface="Constantia"/>
                <a:cs typeface="Constantia"/>
              </a:rPr>
              <a:t>umd</a:t>
            </a:r>
            <a:r>
              <a:rPr sz="1600" spc="-5" dirty="0" smtClean="0">
                <a:latin typeface="Constantia"/>
                <a:cs typeface="Constantia"/>
              </a:rPr>
              <a:t>/popper.min.js"&gt;&lt;/script&gt;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ts val="1730"/>
              </a:lnSpc>
            </a:pPr>
            <a:r>
              <a:rPr sz="1600" dirty="0" smtClean="0">
                <a:latin typeface="Constantia"/>
                <a:cs typeface="Constantia"/>
              </a:rPr>
              <a:t>&lt;script</a:t>
            </a:r>
          </a:p>
          <a:p>
            <a:pPr marL="287020">
              <a:lnSpc>
                <a:spcPts val="1730"/>
              </a:lnSpc>
            </a:pPr>
            <a:r>
              <a:rPr sz="1600" spc="-5" dirty="0" err="1" smtClean="0">
                <a:latin typeface="Constantia"/>
                <a:cs typeface="Constantia"/>
              </a:rPr>
              <a:t>src</a:t>
            </a:r>
            <a:r>
              <a:rPr sz="1600" spc="-5" dirty="0" smtClean="0">
                <a:latin typeface="Constantia"/>
                <a:cs typeface="Constantia"/>
              </a:rPr>
              <a:t>="https://maxcdn.bootstrapcdn.com/bootstrap/4.5.2/</a:t>
            </a:r>
            <a:r>
              <a:rPr sz="1600" spc="-5" dirty="0" err="1" smtClean="0">
                <a:latin typeface="Constantia"/>
                <a:cs typeface="Constantia"/>
              </a:rPr>
              <a:t>js</a:t>
            </a:r>
            <a:r>
              <a:rPr sz="1600" spc="-5" dirty="0" smtClean="0">
                <a:latin typeface="Constantia"/>
                <a:cs typeface="Constantia"/>
              </a:rPr>
              <a:t>/bootstrap.min.js"&gt;&lt;/script&gt;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&lt;body&gt;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&lt;div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class="container"&gt;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&lt;h1&gt;Abbreviations&lt;/h1&gt;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</a:pPr>
            <a:r>
              <a:rPr sz="1600" dirty="0" smtClean="0">
                <a:latin typeface="Constantia"/>
                <a:cs typeface="Constantia"/>
              </a:rPr>
              <a:t>&lt;p&gt;The</a:t>
            </a:r>
            <a:r>
              <a:rPr sz="1600" spc="-70" dirty="0" smtClean="0">
                <a:latin typeface="Constantia"/>
                <a:cs typeface="Constantia"/>
              </a:rPr>
              <a:t> </a:t>
            </a:r>
            <a:r>
              <a:rPr sz="1600" spc="-5" dirty="0" err="1" smtClean="0">
                <a:latin typeface="Constantia"/>
                <a:cs typeface="Constantia"/>
              </a:rPr>
              <a:t>abbr</a:t>
            </a:r>
            <a:r>
              <a:rPr sz="1600" spc="-10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element</a:t>
            </a:r>
            <a:r>
              <a:rPr sz="1600" spc="-8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is</a:t>
            </a:r>
            <a:r>
              <a:rPr sz="1600" spc="-6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used</a:t>
            </a:r>
            <a:r>
              <a:rPr sz="1600" spc="-20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to</a:t>
            </a:r>
            <a:r>
              <a:rPr sz="1600" spc="-55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mark</a:t>
            </a:r>
            <a:r>
              <a:rPr sz="1600" spc="-6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up</a:t>
            </a:r>
            <a:r>
              <a:rPr sz="1600" spc="-8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an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abbreviation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or</a:t>
            </a:r>
            <a:r>
              <a:rPr sz="1600" spc="-11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acronym:&lt;/p&gt;</a:t>
            </a:r>
            <a:endParaRPr sz="1600" dirty="0" smtClean="0">
              <a:latin typeface="Constantia"/>
              <a:cs typeface="Constantia"/>
            </a:endParaRPr>
          </a:p>
          <a:p>
            <a:pPr marL="11303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&lt;p&gt;The</a:t>
            </a:r>
            <a:r>
              <a:rPr sz="1600" spc="-5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&lt;</a:t>
            </a:r>
            <a:r>
              <a:rPr sz="1600" dirty="0" err="1" smtClean="0">
                <a:latin typeface="Constantia"/>
                <a:cs typeface="Constantia"/>
              </a:rPr>
              <a:t>abbr</a:t>
            </a:r>
            <a:r>
              <a:rPr sz="1600" spc="-85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title="World</a:t>
            </a:r>
            <a:r>
              <a:rPr sz="1600" spc="-40" dirty="0" smtClean="0">
                <a:latin typeface="Constantia"/>
                <a:cs typeface="Constantia"/>
              </a:rPr>
              <a:t> </a:t>
            </a:r>
            <a:r>
              <a:rPr sz="1600" spc="-5" dirty="0" smtClean="0">
                <a:latin typeface="Constantia"/>
                <a:cs typeface="Constantia"/>
              </a:rPr>
              <a:t>Health</a:t>
            </a:r>
            <a:r>
              <a:rPr sz="1600" spc="-90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Organization"&gt;WHO&lt;/</a:t>
            </a:r>
            <a:r>
              <a:rPr sz="1600" dirty="0" err="1" smtClean="0">
                <a:latin typeface="Constantia"/>
                <a:cs typeface="Constantia"/>
              </a:rPr>
              <a:t>abbr</a:t>
            </a:r>
            <a:r>
              <a:rPr sz="1600" dirty="0" smtClean="0">
                <a:latin typeface="Constantia"/>
                <a:cs typeface="Constantia"/>
              </a:rPr>
              <a:t>&gt;</a:t>
            </a:r>
            <a:r>
              <a:rPr sz="1600" spc="-114" dirty="0" smtClean="0">
                <a:latin typeface="Constantia"/>
                <a:cs typeface="Constantia"/>
              </a:rPr>
              <a:t> </a:t>
            </a:r>
            <a:r>
              <a:rPr sz="1600" spc="-10" dirty="0" smtClean="0">
                <a:latin typeface="Constantia"/>
                <a:cs typeface="Constantia"/>
              </a:rPr>
              <a:t>was</a:t>
            </a:r>
            <a:r>
              <a:rPr sz="1600" spc="-2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founded</a:t>
            </a:r>
            <a:r>
              <a:rPr sz="1600" spc="-2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in</a:t>
            </a:r>
            <a:r>
              <a:rPr sz="1600" spc="-45" dirty="0" smtClean="0">
                <a:latin typeface="Constantia"/>
                <a:cs typeface="Constantia"/>
              </a:rPr>
              <a:t> </a:t>
            </a:r>
            <a:r>
              <a:rPr sz="1600" dirty="0" smtClean="0">
                <a:latin typeface="Constantia"/>
                <a:cs typeface="Constantia"/>
              </a:rPr>
              <a:t>1948.&lt;/p&gt;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 smtClean="0">
                <a:latin typeface="Constantia"/>
                <a:cs typeface="Constantia"/>
              </a:rPr>
              <a:t>&lt;/body&gt;</a:t>
            </a:r>
            <a:endParaRPr sz="1600" dirty="0" smtClean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 smtClean="0">
                <a:latin typeface="Constantia"/>
                <a:cs typeface="Constantia"/>
              </a:rPr>
              <a:t>&lt;/html&gt;</a:t>
            </a:r>
            <a:endParaRPr sz="1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40378"/>
            <a:ext cx="382447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&lt;blockquote&gt;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7"/>
            <a:ext cx="7976870" cy="52584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5" dirty="0">
                <a:latin typeface="Times New Roman"/>
                <a:cs typeface="Times New Roman"/>
              </a:rPr>
              <a:t>Add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.blockquote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class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&lt;blockquote&gt;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when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quoting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blocks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of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source.</a:t>
            </a: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&lt;html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lang="en"&gt;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&lt;title&gt;Bootstrap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Example&lt;/title&gt;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charset="utf-8"&gt;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&lt;meta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name="viewport"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content="width=device-width,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initial-scale=1"&gt;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&lt;link</a:t>
            </a:r>
            <a:r>
              <a:rPr sz="1200" spc="19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rel="stylesheet"</a:t>
            </a:r>
            <a:r>
              <a:rPr sz="1200" spc="1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&lt;script</a:t>
            </a:r>
            <a:r>
              <a:rPr sz="1200" spc="1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&lt;script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class="container"&gt;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&lt;h1&gt;Blockquotes&lt;/h1&gt;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blockquote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element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used</a:t>
            </a:r>
            <a:r>
              <a:rPr sz="1200" spc="10" dirty="0">
                <a:latin typeface="Times New Roman"/>
                <a:cs typeface="Times New Roman"/>
              </a:rPr>
              <a:t> to</a:t>
            </a:r>
            <a:r>
              <a:rPr sz="1200" spc="-10" dirty="0">
                <a:latin typeface="Times New Roman"/>
                <a:cs typeface="Times New Roman"/>
              </a:rPr>
              <a:t> present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from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another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source:&lt;/p&gt;</a:t>
            </a: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&lt;blockquote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class="blockquote"&gt;</a:t>
            </a:r>
            <a:endParaRPr sz="1200" dirty="0">
              <a:latin typeface="Times New Roman"/>
              <a:cs typeface="Times New Roman"/>
            </a:endParaRPr>
          </a:p>
          <a:p>
            <a:pPr marL="287020" marR="5080" indent="-12192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&lt;p&gt;For </a:t>
            </a:r>
            <a:r>
              <a:rPr sz="1200" dirty="0">
                <a:latin typeface="Times New Roman"/>
                <a:cs typeface="Times New Roman"/>
              </a:rPr>
              <a:t>50 </a:t>
            </a:r>
            <a:r>
              <a:rPr sz="1200" spc="-15" dirty="0">
                <a:latin typeface="Times New Roman"/>
                <a:cs typeface="Times New Roman"/>
              </a:rPr>
              <a:t>years,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has </a:t>
            </a:r>
            <a:r>
              <a:rPr sz="1200" spc="-10" dirty="0">
                <a:latin typeface="Times New Roman"/>
                <a:cs typeface="Times New Roman"/>
              </a:rPr>
              <a:t>been </a:t>
            </a:r>
            <a:r>
              <a:rPr sz="1200" spc="-5" dirty="0">
                <a:latin typeface="Times New Roman"/>
                <a:cs typeface="Times New Roman"/>
              </a:rPr>
              <a:t>protecting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future </a:t>
            </a:r>
            <a:r>
              <a:rPr sz="1200" spc="1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nature. </a:t>
            </a:r>
            <a:r>
              <a:rPr sz="1200" spc="-10" dirty="0">
                <a:latin typeface="Times New Roman"/>
                <a:cs typeface="Times New Roman"/>
              </a:rPr>
              <a:t>The world's </a:t>
            </a:r>
            <a:r>
              <a:rPr sz="1200" spc="-20" dirty="0">
                <a:latin typeface="Times New Roman"/>
                <a:cs typeface="Times New Roman"/>
              </a:rPr>
              <a:t>leading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conservation </a:t>
            </a:r>
            <a:r>
              <a:rPr sz="1200" spc="-10" dirty="0">
                <a:latin typeface="Times New Roman"/>
                <a:cs typeface="Times New Roman"/>
              </a:rPr>
              <a:t>organization, </a:t>
            </a:r>
            <a:r>
              <a:rPr sz="1200" spc="-25" dirty="0">
                <a:latin typeface="Times New Roman"/>
                <a:cs typeface="Times New Roman"/>
              </a:rPr>
              <a:t>WWF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works </a:t>
            </a:r>
            <a:r>
              <a:rPr sz="1200" spc="-25" dirty="0">
                <a:latin typeface="Times New Roman"/>
                <a:cs typeface="Times New Roman"/>
              </a:rPr>
              <a:t>in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100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countries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supported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by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1.2</a:t>
            </a:r>
            <a:r>
              <a:rPr sz="1200" spc="-15" dirty="0">
                <a:latin typeface="Times New Roman"/>
                <a:cs typeface="Times New Roman"/>
              </a:rPr>
              <a:t> million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members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in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United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States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close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to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5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million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globally.&lt;/p&gt;</a:t>
            </a:r>
            <a:endParaRPr sz="1200" dirty="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&lt;footer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class="blockquote-footer"&gt;From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WWF's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website&lt;/footer&gt;</a:t>
            </a:r>
            <a:endParaRPr sz="12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&lt;/blockquote&gt;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56023" y="780321"/>
            <a:ext cx="63055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/>
              <a:t>&lt;</a:t>
            </a:r>
            <a:r>
              <a:rPr sz="2800" b="1" spc="-5" dirty="0"/>
              <a:t>dl&gt;</a:t>
            </a:r>
            <a:endParaRPr sz="28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609600" y="1403648"/>
            <a:ext cx="6357620" cy="52590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65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100" dirty="0">
                <a:latin typeface="Constantia"/>
                <a:cs typeface="Constantia"/>
              </a:rPr>
              <a:t>Bootstrap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4</a:t>
            </a:r>
            <a:r>
              <a:rPr sz="1100" spc="-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will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style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HTML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&lt;dl&gt;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the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following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way: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&lt;!DOCTYPE</a:t>
            </a:r>
            <a:r>
              <a:rPr sz="1100" spc="-6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&lt;html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lang="en"&gt;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&lt;head&gt;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&lt;title&gt;Bootstrap</a:t>
            </a:r>
            <a:r>
              <a:rPr sz="1100" spc="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Example&lt;/title&gt;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charset="utf-8"&gt;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&lt;meta</a:t>
            </a:r>
            <a:r>
              <a:rPr sz="1100" dirty="0">
                <a:latin typeface="Constantia"/>
                <a:cs typeface="Constantia"/>
              </a:rPr>
              <a:t> name="viewport"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content="width=device-width,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initial-scale=1"&gt;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&lt;link</a:t>
            </a:r>
            <a:r>
              <a:rPr sz="1100" spc="8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rel="stylesheet"</a:t>
            </a:r>
            <a:r>
              <a:rPr sz="1100" spc="5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100" dirty="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src="https://ajax.googleapis.com/ajax/libs/jquery/3.5.1/jquery.min.js"&gt;&lt;/script&gt;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&lt;script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&lt;script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class="container"&gt;</a:t>
            </a:r>
          </a:p>
          <a:p>
            <a:pPr marL="8255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&lt;h1&gt;Description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Lists&lt;/h1&gt;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&lt;p&gt;The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dl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element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indicates</a:t>
            </a:r>
            <a:r>
              <a:rPr sz="1100" spc="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description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list:&lt;/p&gt;</a:t>
            </a: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&lt;dl&gt;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&lt;dt&gt;Coffee&lt;/dt&gt;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black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hot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&lt;dt&gt;Milk&lt;/dt&gt;</a:t>
            </a:r>
            <a:endParaRPr sz="1100" dirty="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&lt;dd&gt;-</a:t>
            </a:r>
            <a:r>
              <a:rPr sz="1100" dirty="0">
                <a:latin typeface="Constantia"/>
                <a:cs typeface="Constantia"/>
              </a:rPr>
              <a:t> white</a:t>
            </a:r>
            <a:r>
              <a:rPr sz="1100" spc="-5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cold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drink&lt;/dd&gt;</a:t>
            </a:r>
          </a:p>
          <a:p>
            <a:pPr marR="593661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&lt;/dl&gt;</a:t>
            </a:r>
            <a:endParaRPr sz="1100" dirty="0">
              <a:latin typeface="Constantia"/>
              <a:cs typeface="Constantia"/>
            </a:endParaRPr>
          </a:p>
          <a:p>
            <a:pPr marR="5939155" algn="r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3270" y="762000"/>
            <a:ext cx="172593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-25" dirty="0">
                <a:latin typeface="Calibri"/>
                <a:cs typeface="Calibri"/>
              </a:rPr>
              <a:t>c</a:t>
            </a:r>
            <a:r>
              <a:rPr sz="4500" dirty="0">
                <a:latin typeface="Calibri"/>
                <a:cs typeface="Calibri"/>
              </a:rPr>
              <a:t>od</a:t>
            </a:r>
            <a:r>
              <a:rPr sz="4500" spc="15" dirty="0">
                <a:latin typeface="Calibri"/>
                <a:cs typeface="Calibri"/>
              </a:rPr>
              <a:t>e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00200"/>
            <a:ext cx="8010525" cy="5104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Constantia"/>
                <a:cs typeface="Constantia"/>
              </a:rPr>
              <a:t>The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following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span,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section,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&lt;script</a:t>
            </a:r>
            <a:r>
              <a:rPr sz="1400" spc="1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&lt;h1&gt;Code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Snippets&lt;/h1&gt;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&lt;p&gt;Inline</a:t>
            </a:r>
            <a:r>
              <a:rPr sz="1400" spc="-15" dirty="0">
                <a:latin typeface="Constantia"/>
                <a:cs typeface="Constantia"/>
              </a:rPr>
              <a:t> snippets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should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embedded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 the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code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&lt;p&gt;The</a:t>
            </a:r>
            <a:r>
              <a:rPr sz="1400" spc="-15" dirty="0">
                <a:latin typeface="Constantia"/>
                <a:cs typeface="Constantia"/>
              </a:rPr>
              <a:t> following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elements: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&lt;code&gt;span&lt;/code&gt;,</a:t>
            </a:r>
            <a:r>
              <a:rPr sz="1400" spc="1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&lt;code&gt;section&lt;/code&gt;,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0"/>
              </a:lnSpc>
            </a:pPr>
            <a:r>
              <a:rPr sz="1400" spc="-10" dirty="0">
                <a:latin typeface="Constantia"/>
                <a:cs typeface="Constantia"/>
              </a:rPr>
              <a:t>&lt;code&gt;div&lt;/code&gt;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defines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section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document.&lt;/p&gt;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85560" y="13252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33806"/>
            <a:ext cx="414147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0" dirty="0">
                <a:latin typeface="Calibri"/>
                <a:cs typeface="Calibri"/>
              </a:rPr>
              <a:t>Canvas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Example</a:t>
            </a:r>
            <a:endParaRPr sz="50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60373"/>
            <a:ext cx="7614284" cy="479387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16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</a:t>
            </a:r>
            <a:r>
              <a:rPr sz="2800" spc="-10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1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rectangular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area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page.</a:t>
            </a:r>
            <a:r>
              <a:rPr sz="2800" spc="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By </a:t>
            </a:r>
            <a:r>
              <a:rPr sz="2800" spc="-6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default,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canvas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has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border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 </a:t>
            </a:r>
            <a:r>
              <a:rPr sz="2800" spc="-10" dirty="0">
                <a:latin typeface="Constantia"/>
                <a:cs typeface="Constantia"/>
              </a:rPr>
              <a:t>no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content.</a:t>
            </a:r>
            <a:endParaRPr sz="2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&lt;canvas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id="myCanvas"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width="200"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height="100"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style="</a:t>
            </a:r>
            <a:r>
              <a:rPr sz="1900" spc="-15" dirty="0" smtClean="0">
                <a:latin typeface="Constantia"/>
                <a:cs typeface="Constantia"/>
              </a:rPr>
              <a:t>border:3px</a:t>
            </a:r>
            <a:r>
              <a:rPr lang="en-US" sz="1900" spc="-15" dirty="0" smtClean="0">
                <a:latin typeface="Constantia"/>
                <a:cs typeface="Constantia"/>
              </a:rPr>
              <a:t> </a:t>
            </a:r>
            <a:r>
              <a:rPr sz="1900" spc="-20" dirty="0" smtClean="0">
                <a:latin typeface="Constantia"/>
                <a:cs typeface="Constantia"/>
              </a:rPr>
              <a:t> </a:t>
            </a:r>
            <a:r>
              <a:rPr sz="1900" spc="-5" dirty="0" smtClean="0">
                <a:latin typeface="Constantia"/>
                <a:cs typeface="Constantia"/>
              </a:rPr>
              <a:t>solid</a:t>
            </a:r>
            <a:r>
              <a:rPr lang="en-US" sz="1900" spc="-5" dirty="0" smtClean="0">
                <a:latin typeface="Constantia"/>
                <a:cs typeface="Constantia"/>
              </a:rPr>
              <a:t>:</a:t>
            </a:r>
            <a:r>
              <a:rPr sz="1900" dirty="0" smtClean="0">
                <a:latin typeface="Constantia"/>
                <a:cs typeface="Constantia"/>
              </a:rPr>
              <a:t>#</a:t>
            </a:r>
            <a:r>
              <a:rPr sz="1900" dirty="0">
                <a:latin typeface="Constantia"/>
                <a:cs typeface="Constantia"/>
              </a:rPr>
              <a:t>000000;"&gt;</a:t>
            </a: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&lt;/canvas&gt;</a:t>
            </a:r>
            <a:endParaRPr sz="19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10" dirty="0">
                <a:latin typeface="Constantia"/>
                <a:cs typeface="Constantia"/>
              </a:rPr>
              <a:t>&lt;/body&gt;</a:t>
            </a:r>
            <a:endParaRPr sz="1900" dirty="0">
              <a:latin typeface="Constantia"/>
              <a:cs typeface="Constantia"/>
            </a:endParaRPr>
          </a:p>
          <a:p>
            <a:pPr marL="12700" marR="6729095">
              <a:lnSpc>
                <a:spcPct val="120100"/>
              </a:lnSpc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/</a:t>
            </a:r>
            <a:r>
              <a:rPr sz="1900" dirty="0" smtClean="0">
                <a:latin typeface="Constantia"/>
                <a:cs typeface="Constantia"/>
              </a:rPr>
              <a:t>h</a:t>
            </a:r>
            <a:r>
              <a:rPr sz="1900" spc="-10" dirty="0" smtClean="0">
                <a:latin typeface="Constantia"/>
                <a:cs typeface="Constantia"/>
              </a:rPr>
              <a:t>t</a:t>
            </a:r>
            <a:r>
              <a:rPr sz="1900" spc="-15" dirty="0" smtClean="0">
                <a:latin typeface="Constantia"/>
                <a:cs typeface="Constantia"/>
              </a:rPr>
              <a:t>m</a:t>
            </a:r>
            <a:r>
              <a:rPr sz="1900" spc="-5" dirty="0" smtClean="0">
                <a:latin typeface="Constantia"/>
                <a:cs typeface="Constantia"/>
              </a:rPr>
              <a:t>l&gt;  </a:t>
            </a:r>
            <a:r>
              <a:rPr sz="1900" u="sng" spc="-10" dirty="0" smtClean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</a:t>
            </a:r>
            <a:r>
              <a:rPr sz="19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:</a:t>
            </a:r>
            <a:endParaRPr sz="1900" dirty="0">
              <a:latin typeface="Constantia"/>
              <a:cs typeface="Constanti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42388" y="5658611"/>
            <a:ext cx="1945005" cy="990600"/>
          </a:xfrm>
          <a:custGeom>
            <a:avLst/>
            <a:gdLst/>
            <a:ahLst/>
            <a:cxnLst/>
            <a:rect l="l" t="t" r="r" b="b"/>
            <a:pathLst>
              <a:path w="1945004" h="990600">
                <a:moveTo>
                  <a:pt x="0" y="990600"/>
                </a:moveTo>
                <a:lnTo>
                  <a:pt x="1944624" y="990600"/>
                </a:lnTo>
                <a:lnTo>
                  <a:pt x="1944624" y="0"/>
                </a:lnTo>
                <a:lnTo>
                  <a:pt x="0" y="0"/>
                </a:lnTo>
                <a:lnTo>
                  <a:pt x="0" y="990600"/>
                </a:lnTo>
                <a:close/>
              </a:path>
            </a:pathLst>
          </a:custGeom>
          <a:ln w="396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657860"/>
            <a:ext cx="146113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10" dirty="0">
                <a:latin typeface="Calibri"/>
                <a:cs typeface="Calibri"/>
              </a:rPr>
              <a:t>&lt;</a:t>
            </a:r>
            <a:r>
              <a:rPr sz="4500" spc="-10" dirty="0">
                <a:latin typeface="Calibri"/>
                <a:cs typeface="Calibri"/>
              </a:rPr>
              <a:t>k</a:t>
            </a:r>
            <a:r>
              <a:rPr sz="4500" dirty="0">
                <a:latin typeface="Calibri"/>
                <a:cs typeface="Calibri"/>
              </a:rPr>
              <a:t>b</a:t>
            </a:r>
            <a:r>
              <a:rPr sz="4500" spc="15" dirty="0">
                <a:latin typeface="Calibri"/>
                <a:cs typeface="Calibri"/>
              </a:rPr>
              <a:t>d</a:t>
            </a:r>
            <a:r>
              <a:rPr sz="4500" spc="5" dirty="0">
                <a:latin typeface="Calibri"/>
                <a:cs typeface="Calibri"/>
              </a:rPr>
              <a:t>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05000"/>
            <a:ext cx="8010525" cy="4719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Constantia"/>
                <a:cs typeface="Constantia"/>
              </a:rPr>
              <a:t>Use</a:t>
            </a:r>
            <a:r>
              <a:rPr sz="1400" spc="-6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ctrl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box.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lang="en"&gt;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&lt;title&gt;Bootstrap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Example&lt;/title&gt;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charset="utf-8"&gt;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&lt;meta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name="viewport"</a:t>
            </a:r>
            <a:r>
              <a:rPr sz="1400" spc="1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content="width=device-width,</a:t>
            </a:r>
            <a:r>
              <a:rPr sz="1400" spc="1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initial-scale=1"&gt;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&lt;link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rel="stylesheet"</a:t>
            </a:r>
            <a:r>
              <a:rPr sz="1400" spc="1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&lt;script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class="container"&gt;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&lt;h1&gt;Keyboard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Inputs&lt;/h1&gt;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30" dirty="0">
                <a:latin typeface="Constantia"/>
                <a:cs typeface="Constantia"/>
              </a:rPr>
              <a:t>&lt;p&gt;To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indicate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input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that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typically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entered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via the </a:t>
            </a:r>
            <a:r>
              <a:rPr sz="1400" spc="-15" dirty="0">
                <a:latin typeface="Constantia"/>
                <a:cs typeface="Constantia"/>
              </a:rPr>
              <a:t>keyboard,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use</a:t>
            </a:r>
            <a:r>
              <a:rPr sz="1400" spc="-10" dirty="0">
                <a:latin typeface="Constantia"/>
                <a:cs typeface="Constantia"/>
              </a:rPr>
              <a:t> the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kbd element:&lt;/p&gt;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&lt;p&gt;Use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&lt;kbd&gt;ctrl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+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p&lt;/kbd&gt;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 </a:t>
            </a:r>
            <a:r>
              <a:rPr sz="1400" spc="-15" dirty="0">
                <a:latin typeface="Constantia"/>
                <a:cs typeface="Constantia"/>
              </a:rPr>
              <a:t>open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Print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dialog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box.&lt;/p&gt;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84167" y="657860"/>
            <a:ext cx="137985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dirty="0">
                <a:latin typeface="Calibri"/>
                <a:cs typeface="Calibri"/>
              </a:rPr>
              <a:t>&lt;</a:t>
            </a:r>
            <a:r>
              <a:rPr sz="4500" spc="10" dirty="0">
                <a:latin typeface="Calibri"/>
                <a:cs typeface="Calibri"/>
              </a:rPr>
              <a:t>p</a:t>
            </a:r>
            <a:r>
              <a:rPr sz="4500" spc="-35" dirty="0">
                <a:latin typeface="Calibri"/>
                <a:cs typeface="Calibri"/>
              </a:rPr>
              <a:t>r</a:t>
            </a:r>
            <a:r>
              <a:rPr sz="4500" spc="5" dirty="0">
                <a:latin typeface="Calibri"/>
                <a:cs typeface="Calibri"/>
              </a:rPr>
              <a:t>e&gt;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39900"/>
            <a:ext cx="7143115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9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>
              <a:latin typeface="Constantia"/>
              <a:cs typeface="Constantia"/>
            </a:endParaRPr>
          </a:p>
          <a:p>
            <a:pPr marL="363220" indent="-3505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</a:t>
            </a:r>
            <a:r>
              <a:rPr sz="1200" spc="-5" dirty="0">
                <a:latin typeface="Constantia"/>
                <a:cs typeface="Constantia"/>
              </a:rPr>
              <a:t>r"&gt;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&lt;h1&gt;Multiple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Lines&lt;/h1&gt;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10" dirty="0">
                <a:latin typeface="Constantia"/>
                <a:cs typeface="Constantia"/>
              </a:rPr>
              <a:t>&lt;p&gt;For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multiple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-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code,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use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pre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element:&lt;/p&gt;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9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ele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t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pl</a:t>
            </a:r>
            <a:r>
              <a:rPr sz="1200" spc="-25" dirty="0">
                <a:latin typeface="Constantia"/>
                <a:cs typeface="Constantia"/>
              </a:rPr>
              <a:t>a</a:t>
            </a:r>
            <a:r>
              <a:rPr sz="1200" spc="-30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ed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</a:t>
            </a:r>
            <a:r>
              <a:rPr sz="1200" spc="-7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10" dirty="0">
                <a:latin typeface="Constantia"/>
                <a:cs typeface="Constantia"/>
              </a:rPr>
              <a:t>f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30" dirty="0">
                <a:latin typeface="Constantia"/>
                <a:cs typeface="Constantia"/>
              </a:rPr>
              <a:t>x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font,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preserves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  <a:tab pos="819785" algn="l"/>
              </a:tabLst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	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line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breaks.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&lt;/pre&gt;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115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28008" y="587705"/>
            <a:ext cx="89281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254" dirty="0">
                <a:latin typeface="Times New Roman"/>
                <a:cs typeface="Times New Roman"/>
              </a:rPr>
              <a:t>T</a:t>
            </a:r>
            <a:r>
              <a:rPr sz="2500" b="1" spc="-5" dirty="0">
                <a:latin typeface="Times New Roman"/>
                <a:cs typeface="Times New Roman"/>
              </a:rPr>
              <a:t>ables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243406"/>
            <a:ext cx="7826375" cy="3373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905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series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apply</a:t>
            </a:r>
            <a:r>
              <a:rPr sz="2000" spc="-10" dirty="0">
                <a:latin typeface="Times New Roman"/>
                <a:cs typeface="Times New Roman"/>
              </a:rPr>
              <a:t> various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such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changing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heading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appearance,</a:t>
            </a:r>
            <a:r>
              <a:rPr sz="2000" spc="-15" dirty="0">
                <a:latin typeface="Times New Roman"/>
                <a:cs typeface="Times New Roman"/>
              </a:rPr>
              <a:t> 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adding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removing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borders,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hoverable,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making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responsive.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2000" b="1" spc="-5" dirty="0">
                <a:latin typeface="Constantia"/>
                <a:cs typeface="Constantia"/>
              </a:rPr>
              <a:t>Simple</a:t>
            </a:r>
            <a:r>
              <a:rPr sz="2000" b="1" spc="-9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i="1" spc="-15" dirty="0">
                <a:latin typeface="Constantia"/>
                <a:cs typeface="Constantia"/>
              </a:rPr>
              <a:t>.table</a:t>
            </a:r>
            <a:r>
              <a:rPr sz="2000" i="1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spc="-5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simple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Bootstrap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This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 name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table.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b="1" spc="-15" dirty="0"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&lt;table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class="table"&gt;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Table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Contents...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&lt;table&gt;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44804" y="728598"/>
            <a:ext cx="8227059" cy="440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04607A"/>
                </a:solidFill>
                <a:latin typeface="Times New Roman"/>
                <a:cs typeface="Times New Roman"/>
              </a:rPr>
              <a:t>Tables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can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inherit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features,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which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makes</a:t>
            </a:r>
            <a:r>
              <a:rPr sz="2400" spc="2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clean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table </a:t>
            </a:r>
            <a:r>
              <a:rPr sz="2400" spc="-58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4607A"/>
                </a:solidFill>
                <a:latin typeface="Times New Roman"/>
                <a:cs typeface="Times New Roman"/>
              </a:rPr>
              <a:t>layout</a:t>
            </a:r>
            <a:r>
              <a:rPr sz="2400" spc="45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on </a:t>
            </a:r>
            <a:r>
              <a:rPr sz="2400" spc="-20" dirty="0">
                <a:solidFill>
                  <a:srgbClr val="04607A"/>
                </a:solidFill>
                <a:latin typeface="Times New Roman"/>
                <a:cs typeface="Times New Roman"/>
              </a:rPr>
              <a:t>your</a:t>
            </a:r>
            <a:r>
              <a:rPr sz="2400" spc="8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web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page.</a:t>
            </a:r>
            <a:r>
              <a:rPr sz="2400" spc="4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Some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HTML</a:t>
            </a:r>
            <a:r>
              <a:rPr sz="2400" spc="-1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table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elements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that 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the</a:t>
            </a:r>
            <a:r>
              <a:rPr sz="2400" spc="-5" dirty="0">
                <a:solidFill>
                  <a:srgbClr val="04607A"/>
                </a:solidFill>
                <a:latin typeface="Times New Roman"/>
                <a:cs typeface="Times New Roman"/>
              </a:rPr>
              <a:t> Bootstrap</a:t>
            </a:r>
            <a:r>
              <a:rPr sz="2400" dirty="0">
                <a:solidFill>
                  <a:srgbClr val="04607A"/>
                </a:solidFill>
                <a:latin typeface="Times New Roman"/>
                <a:cs typeface="Times New Roman"/>
              </a:rPr>
              <a:t> support </a:t>
            </a:r>
            <a:r>
              <a:rPr sz="2400" spc="-10" dirty="0">
                <a:solidFill>
                  <a:srgbClr val="04607A"/>
                </a:solidFill>
                <a:latin typeface="Times New Roman"/>
                <a:cs typeface="Times New Roman"/>
              </a:rPr>
              <a:t>are: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105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  <a:tab pos="1774825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&lt;table&gt;:	</a:t>
            </a:r>
            <a:r>
              <a:rPr sz="2400" dirty="0">
                <a:latin typeface="Times New Roman"/>
                <a:cs typeface="Times New Roman"/>
              </a:rPr>
              <a:t>This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wraps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displaying</a:t>
            </a:r>
            <a:r>
              <a:rPr sz="2400" spc="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them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tabular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format.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dirty="0">
                <a:latin typeface="Times New Roman"/>
                <a:cs typeface="Times New Roman"/>
              </a:rPr>
              <a:t>&lt;tbody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acts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as</a:t>
            </a:r>
            <a:r>
              <a:rPr sz="2400" spc="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10" dirty="0">
                <a:latin typeface="Times New Roman"/>
                <a:cs typeface="Times New Roman"/>
              </a:rPr>
              <a:t>&lt;tr&gt;.</a:t>
            </a:r>
            <a:endParaRPr sz="2400">
              <a:latin typeface="Times New Roman"/>
              <a:cs typeface="Times New Roman"/>
            </a:endParaRPr>
          </a:p>
          <a:p>
            <a:pPr marL="377825" marR="802005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&lt;thead&gt;:</a:t>
            </a:r>
            <a:r>
              <a:rPr sz="2400" spc="-5" dirty="0">
                <a:latin typeface="Times New Roman"/>
                <a:cs typeface="Times New Roman"/>
              </a:rPr>
              <a:t>This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container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header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rows.</a:t>
            </a:r>
            <a:endParaRPr sz="2400">
              <a:latin typeface="Times New Roman"/>
              <a:cs typeface="Times New Roman"/>
            </a:endParaRPr>
          </a:p>
          <a:p>
            <a:pPr marL="378460" indent="-274955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37846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&lt;tr&gt;, </a:t>
            </a:r>
            <a:r>
              <a:rPr sz="2400" b="1" dirty="0">
                <a:latin typeface="Times New Roman"/>
                <a:cs typeface="Times New Roman"/>
              </a:rPr>
              <a:t>&lt;td&gt; and</a:t>
            </a:r>
            <a:r>
              <a:rPr sz="2400" b="1" spc="-2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&lt;th&gt;:</a:t>
            </a:r>
            <a:r>
              <a:rPr sz="2400" spc="-5" dirty="0">
                <a:latin typeface="Times New Roman"/>
                <a:cs typeface="Times New Roman"/>
              </a:rPr>
              <a:t>These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are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some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other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elements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where</a:t>
            </a:r>
            <a:endParaRPr sz="2400">
              <a:latin typeface="Times New Roman"/>
              <a:cs typeface="Times New Roman"/>
            </a:endParaRPr>
          </a:p>
          <a:p>
            <a:pPr marL="37782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Bootstrap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features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applied.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86252" y="1375410"/>
            <a:ext cx="3418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Bootstrap</a:t>
            </a:r>
            <a:r>
              <a:rPr spc="-100" dirty="0"/>
              <a:t> </a:t>
            </a:r>
            <a:r>
              <a:rPr dirty="0"/>
              <a:t>4</a:t>
            </a:r>
            <a:r>
              <a:rPr spc="-5" dirty="0"/>
              <a:t> </a:t>
            </a:r>
            <a:r>
              <a:rPr spc="5" dirty="0"/>
              <a:t>Basic</a:t>
            </a:r>
            <a:r>
              <a:rPr spc="-140" dirty="0"/>
              <a:t> </a:t>
            </a:r>
            <a:r>
              <a:rPr spc="-35" dirty="0"/>
              <a:t>Table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22300" y="1915795"/>
            <a:ext cx="7378700" cy="46374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Bootstrap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4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light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dividers.</a:t>
            </a:r>
            <a:endParaRPr sz="14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styling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&lt;link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Table&lt;/h2&gt;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&lt;p&gt;The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.table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adds </a:t>
            </a:r>
            <a:r>
              <a:rPr sz="1400" spc="-10" dirty="0">
                <a:latin typeface="Times New Roman"/>
                <a:cs typeface="Times New Roman"/>
              </a:rPr>
              <a:t>basic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styling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(light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horizontal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dividers)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table:&lt;/p&gt;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&lt;table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class="table“&gt;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85240"/>
            <a:ext cx="2021205" cy="566102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1512570" algn="r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Times New Roman"/>
                <a:cs typeface="Times New Roman"/>
              </a:rPr>
              <a:t>&lt;thead&gt;</a:t>
            </a:r>
            <a:endParaRPr sz="1100">
              <a:latin typeface="Times New Roman"/>
              <a:cs typeface="Times New Roman"/>
            </a:endParaRPr>
          </a:p>
          <a:p>
            <a:pPr marR="1543050" algn="r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&lt;th&gt;Firstname&lt;/th&gt;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&lt;th&gt;Lastname&lt;/th&gt;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&lt;th&gt;Email&lt;/th&gt;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&lt;/thead&gt;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&lt;tbody&gt;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&lt;td&gt;John&lt;/td&gt;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&gt;j</a:t>
            </a:r>
            <a:r>
              <a:rPr sz="1100" spc="-10" dirty="0">
                <a:latin typeface="Times New Roman"/>
                <a:cs typeface="Times New Roman"/>
              </a:rPr>
              <a:t>o</a:t>
            </a:r>
            <a:r>
              <a:rPr sz="1100" spc="-10" dirty="0">
                <a:latin typeface="Times New Roman"/>
                <a:cs typeface="Times New Roman"/>
                <a:hlinkClick r:id="rId7"/>
              </a:rPr>
              <a:t>hn@example.com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70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Times New Roman"/>
                <a:cs typeface="Times New Roman"/>
              </a:rPr>
              <a:t>&lt;td&gt;Mary&lt;/td&gt;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&lt;td&gt;Moe&lt;/td&gt;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70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&gt;m</a:t>
            </a:r>
            <a:r>
              <a:rPr sz="1100" spc="-10" dirty="0">
                <a:latin typeface="Times New Roman"/>
                <a:cs typeface="Times New Roman"/>
              </a:rPr>
              <a:t>a</a:t>
            </a:r>
            <a:r>
              <a:rPr sz="1100" spc="-10" dirty="0">
                <a:latin typeface="Times New Roman"/>
                <a:cs typeface="Times New Roman"/>
                <a:hlinkClick r:id="rId8"/>
              </a:rPr>
              <a:t>ry@example.com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0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&lt;tr&gt;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&lt;td&gt;July&lt;/td&gt;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&lt;td&gt;Dooley&lt;/td&gt;</a:t>
            </a:r>
            <a:endParaRPr sz="11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&lt;td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&gt;jul</a:t>
            </a:r>
            <a:r>
              <a:rPr sz="1100" spc="-10" dirty="0">
                <a:latin typeface="Times New Roman"/>
                <a:cs typeface="Times New Roman"/>
              </a:rPr>
              <a:t>y</a:t>
            </a:r>
            <a:r>
              <a:rPr sz="1100" spc="-10" dirty="0">
                <a:latin typeface="Times New Roman"/>
                <a:cs typeface="Times New Roman"/>
                <a:hlinkClick r:id="rId9"/>
              </a:rPr>
              <a:t>@example.com</a:t>
            </a:r>
            <a:r>
              <a:rPr sz="1100" spc="-10" dirty="0">
                <a:latin typeface="Times New Roman"/>
                <a:cs typeface="Times New Roman"/>
              </a:rPr>
              <a:t>&lt;/td&gt;</a:t>
            </a:r>
            <a:endParaRPr sz="1100">
              <a:latin typeface="Times New Roman"/>
              <a:cs typeface="Times New Roman"/>
            </a:endParaRPr>
          </a:p>
          <a:p>
            <a:pPr marL="222885">
              <a:lnSpc>
                <a:spcPct val="100000"/>
              </a:lnSpc>
              <a:spcBef>
                <a:spcPts val="265"/>
              </a:spcBef>
            </a:pPr>
            <a:r>
              <a:rPr sz="1100" spc="5" dirty="0">
                <a:latin typeface="Times New Roman"/>
                <a:cs typeface="Times New Roman"/>
              </a:rPr>
              <a:t>&lt;/tr&gt;</a:t>
            </a:r>
            <a:endParaRPr sz="11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&lt;/tbody&gt;</a:t>
            </a:r>
            <a:endParaRPr sz="1100">
              <a:latin typeface="Times New Roman"/>
              <a:cs typeface="Times New Roman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Times New Roman"/>
                <a:cs typeface="Times New Roman"/>
              </a:rPr>
              <a:t>&lt;/table&gt;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&lt;/div&gt;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0" dirty="0">
                <a:latin typeface="Times New Roman"/>
                <a:cs typeface="Times New Roman"/>
              </a:rPr>
              <a:t>&lt;/body&gt;</a:t>
            </a:r>
            <a:endParaRPr sz="1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15" dirty="0">
                <a:latin typeface="Times New Roman"/>
                <a:cs typeface="Times New Roman"/>
              </a:rPr>
              <a:t>&lt;/html&gt;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22565" cy="50209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zebra-stripes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Bordered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all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sides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Times New Roman"/>
                <a:cs typeface="Times New Roman"/>
              </a:rPr>
              <a:t>Hover</a:t>
            </a:r>
            <a:r>
              <a:rPr sz="2000" b="1" spc="-9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.table-hover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hover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effect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(grey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color)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Black/Dark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Dark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Striped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15" dirty="0">
                <a:latin typeface="Times New Roman"/>
                <a:cs typeface="Times New Roman"/>
              </a:rPr>
              <a:t>Combine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.table-dark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.table-striped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dark,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striped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25" dirty="0">
                <a:latin typeface="Constantia"/>
                <a:cs typeface="Constantia"/>
              </a:rPr>
              <a:t>Hoverable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Dark</a:t>
            </a:r>
            <a:r>
              <a:rPr sz="2000" b="1" spc="-40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Table:</a:t>
            </a:r>
            <a:endParaRPr sz="20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.table-hover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hover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(grey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background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color)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rows: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04758"/>
            <a:ext cx="7870190" cy="48990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Borderless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.table-borderless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removes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borders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from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Contextual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Classes:</a:t>
            </a:r>
            <a:endParaRPr sz="2000">
              <a:latin typeface="Times New Roman"/>
              <a:cs typeface="Times New Roman"/>
            </a:endParaRPr>
          </a:p>
          <a:p>
            <a:pPr marL="204470">
              <a:lnSpc>
                <a:spcPct val="100000"/>
              </a:lnSpc>
              <a:spcBef>
                <a:spcPts val="484"/>
              </a:spcBef>
              <a:tabLst>
                <a:tab pos="6991984" algn="l"/>
              </a:tabLst>
            </a:pPr>
            <a:r>
              <a:rPr sz="2000" spc="-10" dirty="0">
                <a:latin typeface="Times New Roman"/>
                <a:cs typeface="Times New Roman"/>
              </a:rPr>
              <a:t>Contextual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classes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be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color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whole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(&lt;table&gt;),	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5" dirty="0">
                <a:latin typeface="Times New Roman"/>
                <a:cs typeface="Times New Roman"/>
              </a:rPr>
              <a:t>rows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(&lt;tr&gt;)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cells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(&lt;td&gt;).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Table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Head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Colors:</a:t>
            </a:r>
            <a:endParaRPr sz="2000">
              <a:latin typeface="Times New Roman"/>
              <a:cs typeface="Times New Roman"/>
            </a:endParaRPr>
          </a:p>
          <a:p>
            <a:pPr marL="19812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.thead-dark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adds</a:t>
            </a:r>
            <a:r>
              <a:rPr sz="2000" spc="-5" dirty="0">
                <a:latin typeface="Times New Roman"/>
                <a:cs typeface="Times New Roman"/>
              </a:rPr>
              <a:t> a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black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.thead-light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 </a:t>
            </a:r>
            <a:r>
              <a:rPr sz="2000" dirty="0">
                <a:latin typeface="Times New Roman"/>
                <a:cs typeface="Times New Roman"/>
              </a:rPr>
              <a:t>adds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grey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table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headers: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Times New Roman"/>
                <a:cs typeface="Times New Roman"/>
              </a:rPr>
              <a:t>Small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table:</a:t>
            </a:r>
            <a:endParaRPr sz="2000">
              <a:latin typeface="Times New Roman"/>
              <a:cs typeface="Times New Roman"/>
            </a:endParaRPr>
          </a:p>
          <a:p>
            <a:pPr marL="70485">
              <a:lnSpc>
                <a:spcPct val="100000"/>
              </a:lnSpc>
              <a:spcBef>
                <a:spcPts val="43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.table-sm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makes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smaller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by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cutting</a:t>
            </a:r>
            <a:r>
              <a:rPr sz="2000" spc="-20" dirty="0">
                <a:latin typeface="Constantia"/>
                <a:cs typeface="Constantia"/>
              </a:rPr>
              <a:t> cell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padding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dirty="0">
                <a:latin typeface="Constantia"/>
                <a:cs typeface="Constantia"/>
              </a:rPr>
              <a:t>half: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5" dirty="0">
                <a:latin typeface="Constantia"/>
                <a:cs typeface="Constantia"/>
              </a:rPr>
              <a:t>Responsive</a:t>
            </a:r>
            <a:r>
              <a:rPr sz="2000" b="1" spc="-105" dirty="0">
                <a:latin typeface="Constantia"/>
                <a:cs typeface="Constantia"/>
              </a:rPr>
              <a:t> </a:t>
            </a:r>
            <a:r>
              <a:rPr sz="2000" b="1" spc="-30" dirty="0">
                <a:latin typeface="Constantia"/>
                <a:cs typeface="Constantia"/>
              </a:rPr>
              <a:t>Tables:</a:t>
            </a:r>
            <a:endParaRPr sz="2000">
              <a:latin typeface="Constantia"/>
              <a:cs typeface="Constantia"/>
            </a:endParaRPr>
          </a:p>
          <a:p>
            <a:pPr marL="287020" marR="326390" indent="-216535">
              <a:lnSpc>
                <a:spcPct val="100000"/>
              </a:lnSpc>
              <a:spcBef>
                <a:spcPts val="484"/>
              </a:spcBef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.table-responsive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scrollbar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table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needed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(when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big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horizontally):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1241" y="962660"/>
            <a:ext cx="1463040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75" dirty="0">
                <a:latin typeface="Calibri"/>
                <a:cs typeface="Calibri"/>
              </a:rPr>
              <a:t>F</a:t>
            </a:r>
            <a:r>
              <a:rPr sz="4500" dirty="0">
                <a:latin typeface="Calibri"/>
                <a:cs typeface="Calibri"/>
              </a:rPr>
              <a:t>orms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2133600"/>
            <a:ext cx="7767955" cy="46323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Form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controls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automatically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receive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some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global</a:t>
            </a:r>
            <a:r>
              <a:rPr sz="2000" spc="-15" dirty="0">
                <a:latin typeface="Times New Roman"/>
                <a:cs typeface="Times New Roman"/>
              </a:rPr>
              <a:t> styling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Times New Roman"/>
                <a:cs typeface="Times New Roman"/>
              </a:rPr>
              <a:t>All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textual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&lt;input&gt;,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&lt;textarea&gt;,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&lt;select&gt;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.form-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control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have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</a:t>
            </a:r>
            <a:r>
              <a:rPr sz="2000" spc="-15" dirty="0">
                <a:latin typeface="Times New Roman"/>
                <a:cs typeface="Times New Roman"/>
              </a:rPr>
              <a:t>width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100%.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600" b="1" spc="-30" dirty="0">
                <a:latin typeface="Constantia"/>
                <a:cs typeface="Constantia"/>
              </a:rPr>
              <a:t>Form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Layouts: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provides </a:t>
            </a:r>
            <a:r>
              <a:rPr sz="2000" spc="-25" dirty="0">
                <a:latin typeface="Times New Roman"/>
                <a:cs typeface="Times New Roman"/>
              </a:rPr>
              <a:t>two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form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layouts: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Stacked</a:t>
            </a:r>
            <a:r>
              <a:rPr sz="2000" b="1" spc="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(full-width)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form: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creates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input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field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submit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button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format.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99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Inline </a:t>
            </a:r>
            <a:r>
              <a:rPr sz="2000" b="1" spc="-15" dirty="0">
                <a:latin typeface="Times New Roman"/>
                <a:cs typeface="Times New Roman"/>
              </a:rPr>
              <a:t>form: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i="1" spc="-10" dirty="0">
                <a:latin typeface="Constantia"/>
                <a:cs typeface="Constantia"/>
              </a:rPr>
              <a:t>.form-inline </a:t>
            </a:r>
            <a:r>
              <a:rPr sz="2000" spc="-10" dirty="0">
                <a:latin typeface="Constantia"/>
                <a:cs typeface="Constantia"/>
              </a:rPr>
              <a:t>class </a:t>
            </a:r>
            <a:r>
              <a:rPr sz="2000" dirty="0">
                <a:latin typeface="Constantia"/>
                <a:cs typeface="Constantia"/>
              </a:rPr>
              <a:t>is </a:t>
            </a:r>
            <a:r>
              <a:rPr sz="2000" spc="-5" dirty="0">
                <a:latin typeface="Constantia"/>
                <a:cs typeface="Constantia"/>
              </a:rPr>
              <a:t>used with </a:t>
            </a:r>
            <a:r>
              <a:rPr sz="2000" spc="-10" dirty="0">
                <a:latin typeface="Constantia"/>
                <a:cs typeface="Constantia"/>
              </a:rPr>
              <a:t>&lt;form&gt;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20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 create </a:t>
            </a:r>
            <a:r>
              <a:rPr sz="2000" spc="-10" dirty="0">
                <a:latin typeface="Constantia"/>
                <a:cs typeface="Constantia"/>
              </a:rPr>
              <a:t>inline form. The inline form </a:t>
            </a:r>
            <a:r>
              <a:rPr sz="2000" spc="-15" dirty="0">
                <a:latin typeface="Constantia"/>
                <a:cs typeface="Constantia"/>
              </a:rPr>
              <a:t>contains </a:t>
            </a:r>
            <a:r>
              <a:rPr sz="2000" spc="-10" dirty="0">
                <a:latin typeface="Constantia"/>
                <a:cs typeface="Constantia"/>
              </a:rPr>
              <a:t>elements that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dirty="0">
                <a:latin typeface="Constantia"/>
                <a:cs typeface="Constantia"/>
              </a:rPr>
              <a:t>left-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aligned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inline.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inline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applies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viewports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at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least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5" dirty="0">
                <a:latin typeface="Constantia"/>
                <a:cs typeface="Constantia"/>
              </a:rPr>
              <a:t>wide. If </a:t>
            </a:r>
            <a:r>
              <a:rPr sz="2000" spc="-10" dirty="0">
                <a:latin typeface="Constantia"/>
                <a:cs typeface="Constantia"/>
              </a:rPr>
              <a:t>screen size </a:t>
            </a:r>
            <a:r>
              <a:rPr sz="2000" spc="-5" dirty="0">
                <a:latin typeface="Constantia"/>
                <a:cs typeface="Constantia"/>
              </a:rPr>
              <a:t>is </a:t>
            </a:r>
            <a:r>
              <a:rPr sz="2000" spc="-10" dirty="0">
                <a:latin typeface="Constantia"/>
                <a:cs typeface="Constantia"/>
              </a:rPr>
              <a:t>smaller then </a:t>
            </a:r>
            <a:r>
              <a:rPr sz="2000" spc="-25" dirty="0">
                <a:latin typeface="Constantia"/>
                <a:cs typeface="Constantia"/>
              </a:rPr>
              <a:t>576px </a:t>
            </a:r>
            <a:r>
              <a:rPr sz="2000" spc="-10" dirty="0">
                <a:latin typeface="Constantia"/>
                <a:cs typeface="Constantia"/>
              </a:rPr>
              <a:t>then the form </a:t>
            </a:r>
            <a:r>
              <a:rPr sz="2000" spc="-5" dirty="0">
                <a:latin typeface="Constantia"/>
                <a:cs typeface="Constantia"/>
              </a:rPr>
              <a:t> element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10" dirty="0">
                <a:latin typeface="Constantia"/>
                <a:cs typeface="Constantia"/>
              </a:rPr>
              <a:t> be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stacked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vertically.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495" y="838200"/>
            <a:ext cx="4523105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Stacked</a:t>
            </a:r>
            <a:r>
              <a:rPr spc="-150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75335" y="1731010"/>
            <a:ext cx="7378065" cy="4898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content="width=device-width,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class="container"&gt;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&lt;h2&gt;Stacked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form&lt;/h2&gt;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&lt;form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action="/action_page.php"&gt;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class="form-group"&gt;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&lt;label for="email"&gt;Email:&lt;/label&gt;</a:t>
            </a:r>
            <a:endParaRPr sz="140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&lt;input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type="email"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class="form-control"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placeholder="Enter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email"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name="email"&gt;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652094"/>
            <a:ext cx="419925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Add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JavaScript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3540" y="1396365"/>
            <a:ext cx="8335009" cy="51695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64135" indent="-274955">
              <a:lnSpc>
                <a:spcPct val="80000"/>
              </a:lnSpc>
              <a:spcBef>
                <a:spcPts val="6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655" algn="l"/>
              </a:tabLst>
            </a:pPr>
            <a:r>
              <a:rPr sz="2400" spc="-15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eat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ec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angular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</a:t>
            </a:r>
            <a:r>
              <a:rPr sz="2400" spc="-60" dirty="0">
                <a:latin typeface="Constantia"/>
                <a:cs typeface="Constantia"/>
              </a:rPr>
              <a:t>n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ea,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J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v</a:t>
            </a:r>
            <a:r>
              <a:rPr sz="2400" dirty="0">
                <a:latin typeface="Constantia"/>
                <a:cs typeface="Constantia"/>
              </a:rPr>
              <a:t>aSc</a:t>
            </a:r>
            <a:r>
              <a:rPr sz="2400" spc="-10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ip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  do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drawing.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</a:t>
            </a:r>
            <a:r>
              <a:rPr sz="2400" u="heavy" spc="-8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for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Draw</a:t>
            </a:r>
            <a:r>
              <a:rPr sz="2400" u="heavy" spc="-9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a</a:t>
            </a:r>
            <a:r>
              <a:rPr sz="2400" u="heavy" spc="-8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line: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spc="5" dirty="0">
                <a:latin typeface="Constantia"/>
                <a:cs typeface="Constantia"/>
              </a:rPr>
              <a:t>&lt;!DOCTYPE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&lt;html&gt;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&lt;canvas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id="myCanvas"</a:t>
            </a:r>
            <a:r>
              <a:rPr sz="1800" spc="-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width="200"</a:t>
            </a:r>
            <a:r>
              <a:rPr sz="1800" spc="85" dirty="0">
                <a:latin typeface="Constantia"/>
                <a:cs typeface="Constantia"/>
              </a:rPr>
              <a:t> </a:t>
            </a:r>
            <a:r>
              <a:rPr sz="1800" spc="-15" dirty="0">
                <a:latin typeface="Constantia"/>
                <a:cs typeface="Constantia"/>
              </a:rPr>
              <a:t>height="100"</a:t>
            </a:r>
            <a:r>
              <a:rPr sz="1800" spc="3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style="border:1px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solid</a:t>
            </a:r>
            <a:r>
              <a:rPr sz="1800" spc="2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#d3d3d3;"&gt;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&lt;/canvas&gt;</a:t>
            </a:r>
            <a:endParaRPr sz="18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7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c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4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document.getElementById("myCanvas");</a:t>
            </a:r>
            <a:endParaRPr sz="1800" dirty="0">
              <a:latin typeface="Constantia"/>
              <a:cs typeface="Constantia"/>
            </a:endParaRPr>
          </a:p>
          <a:p>
            <a:pPr marL="12700" marR="5561330">
              <a:lnSpc>
                <a:spcPct val="100000"/>
              </a:lnSpc>
            </a:pPr>
            <a:r>
              <a:rPr sz="1800" spc="-10" dirty="0">
                <a:latin typeface="Constantia"/>
                <a:cs typeface="Constantia"/>
              </a:rPr>
              <a:t>var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ctx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=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c.getContext("2d"); </a:t>
            </a:r>
            <a:r>
              <a:rPr sz="1800" spc="-434" dirty="0">
                <a:latin typeface="Constantia"/>
                <a:cs typeface="Constantia"/>
              </a:rPr>
              <a:t> </a:t>
            </a:r>
            <a:r>
              <a:rPr sz="1800" spc="-20" dirty="0">
                <a:latin typeface="Constantia"/>
                <a:cs typeface="Constantia"/>
              </a:rPr>
              <a:t>ctx.moveTo(0,0); </a:t>
            </a:r>
            <a:r>
              <a:rPr sz="1800" spc="-15" dirty="0">
                <a:latin typeface="Constantia"/>
                <a:cs typeface="Constantia"/>
              </a:rPr>
              <a:t> ctx.lineTo(200,100); </a:t>
            </a:r>
            <a:r>
              <a:rPr sz="1800" spc="-10" dirty="0">
                <a:latin typeface="Constantia"/>
                <a:cs typeface="Constantia"/>
              </a:rPr>
              <a:t> ctx.stroke();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onstantia"/>
                <a:cs typeface="Constantia"/>
              </a:rPr>
              <a:t>&lt;/script&gt;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onstantia"/>
                <a:cs typeface="Constantia"/>
              </a:rPr>
              <a:t>&lt;/body&gt;</a:t>
            </a:r>
            <a:endParaRPr sz="18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onstantia"/>
                <a:cs typeface="Constantia"/>
              </a:rPr>
              <a:t>&lt;/html&gt;</a:t>
            </a:r>
            <a:endParaRPr sz="1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64741"/>
            <a:ext cx="7050405" cy="458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class="form-group"&gt;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for="pwd"&gt;Password:&lt;/label&gt;</a:t>
            </a:r>
            <a:endParaRPr sz="1800">
              <a:latin typeface="Times New Roman"/>
              <a:cs typeface="Times New Roman"/>
            </a:endParaRPr>
          </a:p>
          <a:p>
            <a:pPr marL="287020" marR="1527175" indent="69850">
              <a:lnSpc>
                <a:spcPct val="80000"/>
              </a:lnSpc>
              <a:spcBef>
                <a:spcPts val="430"/>
              </a:spcBef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type="password"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class="form-control"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id="pwd"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placeholder="Enterpassword"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name="pswd"&gt;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&lt;div</a:t>
            </a:r>
            <a:r>
              <a:rPr sz="1800" spc="-10" dirty="0">
                <a:latin typeface="Times New Roman"/>
                <a:cs typeface="Times New Roman"/>
              </a:rPr>
              <a:t> class="form-group</a:t>
            </a:r>
            <a:r>
              <a:rPr sz="1800" spc="6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form-check"&gt;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&lt;label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class="form-check-label"&gt;</a:t>
            </a:r>
            <a:endParaRPr sz="1800">
              <a:latin typeface="Times New Roman"/>
              <a:cs typeface="Times New Roman"/>
            </a:endParaRPr>
          </a:p>
          <a:p>
            <a:pPr marL="469900">
              <a:lnSpc>
                <a:spcPts val="1945"/>
              </a:lnSpc>
            </a:pPr>
            <a:r>
              <a:rPr sz="1800" dirty="0">
                <a:latin typeface="Times New Roman"/>
                <a:cs typeface="Times New Roman"/>
              </a:rPr>
              <a:t>&lt;input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class="form-check-input"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type="checkbox"</a:t>
            </a:r>
            <a:r>
              <a:rPr sz="1800" spc="70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name="remember"&gt;</a:t>
            </a:r>
            <a:endParaRPr sz="1800">
              <a:latin typeface="Times New Roman"/>
              <a:cs typeface="Times New Roman"/>
            </a:endParaRPr>
          </a:p>
          <a:p>
            <a:pPr marL="287020">
              <a:lnSpc>
                <a:spcPts val="1945"/>
              </a:lnSpc>
            </a:pPr>
            <a:r>
              <a:rPr sz="1800" spc="-15" dirty="0">
                <a:latin typeface="Times New Roman"/>
                <a:cs typeface="Times New Roman"/>
              </a:rPr>
              <a:t>Remember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me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&lt;/label&gt;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&lt;button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type="submit"</a:t>
            </a:r>
            <a:r>
              <a:rPr sz="1800" spc="6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class="btn</a:t>
            </a:r>
            <a:r>
              <a:rPr sz="1800" spc="7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btn-primary"&gt;Submit&lt;/button&gt;</a:t>
            </a:r>
            <a:endParaRPr sz="1800">
              <a:latin typeface="Times New Roman"/>
              <a:cs typeface="Times New Roman"/>
            </a:endParaRPr>
          </a:p>
          <a:p>
            <a:pPr marL="128270">
              <a:lnSpc>
                <a:spcPct val="100000"/>
              </a:lnSpc>
            </a:pPr>
            <a:r>
              <a:rPr sz="1800" spc="-10" dirty="0">
                <a:latin typeface="Times New Roman"/>
                <a:cs typeface="Times New Roman"/>
              </a:rPr>
              <a:t>&lt;/form&gt;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&lt;/div&gt;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&lt;/body&gt;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&lt;/html&gt;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048000" y="685800"/>
            <a:ext cx="316357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Inline</a:t>
            </a:r>
            <a:r>
              <a:rPr spc="-145" dirty="0"/>
              <a:t> </a:t>
            </a:r>
            <a:r>
              <a:rPr spc="5" dirty="0"/>
              <a:t>Form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24635"/>
            <a:ext cx="7955280" cy="5028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spc="10" dirty="0">
                <a:latin typeface="Constantia"/>
                <a:cs typeface="Constantia"/>
              </a:rPr>
              <a:t>!D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10" dirty="0">
                <a:latin typeface="Constantia"/>
                <a:cs typeface="Constantia"/>
              </a:rPr>
              <a:t>C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Y</a:t>
            </a:r>
            <a:r>
              <a:rPr sz="1000" spc="-10" dirty="0">
                <a:latin typeface="Constantia"/>
                <a:cs typeface="Constantia"/>
              </a:rPr>
              <a:t>P</a:t>
            </a:r>
            <a:r>
              <a:rPr sz="1000" spc="5" dirty="0">
                <a:latin typeface="Constantia"/>
                <a:cs typeface="Constantia"/>
              </a:rPr>
              <a:t>E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10" dirty="0">
                <a:latin typeface="Constantia"/>
                <a:cs typeface="Constantia"/>
              </a:rPr>
              <a:t>m</a:t>
            </a:r>
            <a:r>
              <a:rPr sz="1000" dirty="0">
                <a:latin typeface="Constantia"/>
                <a:cs typeface="Constantia"/>
              </a:rPr>
              <a:t>l&gt;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&lt;html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lang="en"&gt;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&lt;head&gt;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&gt;</a:t>
            </a:r>
            <a:r>
              <a:rPr sz="1000" spc="-5" dirty="0">
                <a:latin typeface="Constantia"/>
                <a:cs typeface="Constantia"/>
              </a:rPr>
              <a:t>B</a:t>
            </a:r>
            <a:r>
              <a:rPr sz="1000" dirty="0">
                <a:latin typeface="Constantia"/>
                <a:cs typeface="Constantia"/>
              </a:rPr>
              <a:t>o</a:t>
            </a:r>
            <a:r>
              <a:rPr sz="1000" spc="5" dirty="0">
                <a:latin typeface="Constantia"/>
                <a:cs typeface="Constantia"/>
              </a:rPr>
              <a:t>o</a:t>
            </a:r>
            <a:r>
              <a:rPr sz="1000" spc="-2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st</a:t>
            </a:r>
            <a:r>
              <a:rPr sz="1000" spc="-5" dirty="0">
                <a:latin typeface="Constantia"/>
                <a:cs typeface="Constantia"/>
              </a:rPr>
              <a:t>r</a:t>
            </a:r>
            <a:r>
              <a:rPr sz="1000" spc="-10" dirty="0">
                <a:latin typeface="Constantia"/>
                <a:cs typeface="Constantia"/>
              </a:rPr>
              <a:t>a</a:t>
            </a:r>
            <a:r>
              <a:rPr sz="1000" dirty="0">
                <a:latin typeface="Constantia"/>
                <a:cs typeface="Constantia"/>
              </a:rPr>
              <a:t>p</a:t>
            </a:r>
            <a:r>
              <a:rPr sz="1000" spc="-95" dirty="0">
                <a:latin typeface="Constantia"/>
                <a:cs typeface="Constantia"/>
              </a:rPr>
              <a:t> </a:t>
            </a:r>
            <a:r>
              <a:rPr sz="1000" spc="-10" dirty="0">
                <a:latin typeface="Constantia"/>
                <a:cs typeface="Constantia"/>
              </a:rPr>
              <a:t>E</a:t>
            </a:r>
            <a:r>
              <a:rPr sz="1000" spc="-5" dirty="0">
                <a:latin typeface="Constantia"/>
                <a:cs typeface="Constantia"/>
              </a:rPr>
              <a:t>xam</a:t>
            </a:r>
            <a:r>
              <a:rPr sz="1000" spc="10" dirty="0">
                <a:latin typeface="Constantia"/>
                <a:cs typeface="Constantia"/>
              </a:rPr>
              <a:t>p</a:t>
            </a:r>
            <a:r>
              <a:rPr sz="1000" dirty="0">
                <a:latin typeface="Constantia"/>
                <a:cs typeface="Constantia"/>
              </a:rPr>
              <a:t>le</a:t>
            </a:r>
            <a:r>
              <a:rPr sz="1000" spc="-10" dirty="0">
                <a:latin typeface="Constantia"/>
                <a:cs typeface="Constantia"/>
              </a:rPr>
              <a:t>&lt;</a:t>
            </a:r>
            <a:r>
              <a:rPr sz="1000" dirty="0">
                <a:latin typeface="Constantia"/>
                <a:cs typeface="Constantia"/>
              </a:rPr>
              <a:t>/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spc="-5" dirty="0">
                <a:latin typeface="Constantia"/>
                <a:cs typeface="Constantia"/>
              </a:rPr>
              <a:t>i</a:t>
            </a:r>
            <a:r>
              <a:rPr sz="1000" spc="5" dirty="0">
                <a:latin typeface="Constantia"/>
                <a:cs typeface="Constantia"/>
              </a:rPr>
              <a:t>t</a:t>
            </a:r>
            <a:r>
              <a:rPr sz="1000" dirty="0">
                <a:latin typeface="Constantia"/>
                <a:cs typeface="Constantia"/>
              </a:rPr>
              <a:t>le&gt;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charset="utf-8"&gt;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&lt;meta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name="viewport"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content="width=device-width,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initial-scale=1"&gt;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&lt;link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rel="stylesheet"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src="https://ajax.googleapis.com/ajax/libs/jquery/3.5.1/jquery.min.js"&gt;&lt;/script&gt;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&lt;script </a:t>
            </a:r>
            <a:r>
              <a:rPr sz="1000" spc="-5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&lt;/head&gt;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&lt;body&gt;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class="container"&gt;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Constantia"/>
                <a:cs typeface="Constantia"/>
              </a:rPr>
              <a:t>&lt;h2&gt;Inline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form&lt;/h2&gt;</a:t>
            </a:r>
            <a:endParaRPr sz="1000">
              <a:latin typeface="Constantia"/>
              <a:cs typeface="Constantia"/>
            </a:endParaRPr>
          </a:p>
          <a:p>
            <a:pPr marL="287020" marR="5080" indent="-210820">
              <a:lnSpc>
                <a:spcPct val="80000"/>
              </a:lnSpc>
              <a:spcBef>
                <a:spcPts val="240"/>
              </a:spcBef>
            </a:pPr>
            <a:r>
              <a:rPr sz="1000" dirty="0">
                <a:latin typeface="Constantia"/>
                <a:cs typeface="Constantia"/>
              </a:rPr>
              <a:t>&lt;p&gt;Make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viewport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larger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than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576px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wide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to see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that </a:t>
            </a:r>
            <a:r>
              <a:rPr sz="1000" dirty="0">
                <a:latin typeface="Constantia"/>
                <a:cs typeface="Constantia"/>
              </a:rPr>
              <a:t>all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of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elements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are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inline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and </a:t>
            </a:r>
            <a:r>
              <a:rPr sz="1000" dirty="0">
                <a:latin typeface="Constantia"/>
                <a:cs typeface="Constantia"/>
              </a:rPr>
              <a:t>left-aligned.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5" dirty="0">
                <a:latin typeface="Constantia"/>
                <a:cs typeface="Constantia"/>
              </a:rPr>
              <a:t>On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small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screens, </a:t>
            </a:r>
            <a:r>
              <a:rPr sz="1000" dirty="0">
                <a:latin typeface="Constantia"/>
                <a:cs typeface="Constantia"/>
              </a:rPr>
              <a:t>the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form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groups 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will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stack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horizontally.&lt;/p&gt;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&lt;form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class="form-inline"</a:t>
            </a:r>
            <a:r>
              <a:rPr sz="1000" spc="-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action="/action_page.php"&gt;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spc="-5" dirty="0">
                <a:latin typeface="Constantia"/>
                <a:cs typeface="Constantia"/>
              </a:rPr>
              <a:t>&lt;label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for="email2"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mr-sm-2"&gt;Email:&lt;/label&gt;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</a:t>
            </a:r>
            <a:r>
              <a:rPr sz="100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id="email2" placeholder="Enter</a:t>
            </a:r>
            <a:r>
              <a:rPr sz="1000" spc="-5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email"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name="email"&gt;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for="pwd2"</a:t>
            </a:r>
            <a:r>
              <a:rPr sz="1000" spc="-4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class="mb-2</a:t>
            </a:r>
            <a:r>
              <a:rPr sz="1000" spc="-2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mr-sm-2"&gt;Password:&lt;/label&gt;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type="text"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class="form-control</a:t>
            </a:r>
            <a:r>
              <a:rPr sz="1000" spc="-7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4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 </a:t>
            </a:r>
            <a:r>
              <a:rPr sz="1000" dirty="0">
                <a:latin typeface="Constantia"/>
                <a:cs typeface="Constantia"/>
              </a:rPr>
              <a:t>id="pwd2"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placeholder="Enter</a:t>
            </a:r>
            <a:r>
              <a:rPr sz="1000" spc="-6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password"</a:t>
            </a:r>
            <a:r>
              <a:rPr sz="1000" spc="-8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name="pswd"&gt;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&lt;div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</a:t>
            </a:r>
            <a:r>
              <a:rPr sz="1000" spc="-5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</a:t>
            </a:r>
            <a:r>
              <a:rPr sz="1000" spc="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mr-sm-2"&gt;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&lt;label</a:t>
            </a:r>
            <a:r>
              <a:rPr sz="1000" spc="-3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class="form-check-label"&gt;</a:t>
            </a:r>
            <a:endParaRPr sz="1000">
              <a:latin typeface="Constantia"/>
              <a:cs typeface="Constantia"/>
            </a:endParaRPr>
          </a:p>
          <a:p>
            <a:pPr marL="26860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&lt;input</a:t>
            </a:r>
            <a:r>
              <a:rPr sz="1000" spc="-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type="checkbox"</a:t>
            </a:r>
            <a:r>
              <a:rPr sz="1000" spc="1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class="form-check-input"</a:t>
            </a:r>
            <a:r>
              <a:rPr sz="1000" spc="-2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name="remember"&gt;</a:t>
            </a:r>
            <a:r>
              <a:rPr sz="1000" spc="3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Remember me</a:t>
            </a:r>
            <a:endParaRPr sz="1000">
              <a:latin typeface="Constantia"/>
              <a:cs typeface="Constantia"/>
            </a:endParaRPr>
          </a:p>
          <a:p>
            <a:pPr marL="20447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&lt;/label&gt;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&lt;button</a:t>
            </a:r>
            <a:r>
              <a:rPr sz="1000" spc="-40" dirty="0">
                <a:latin typeface="Constantia"/>
                <a:cs typeface="Constantia"/>
              </a:rPr>
              <a:t> </a:t>
            </a:r>
            <a:r>
              <a:rPr sz="1000" dirty="0">
                <a:latin typeface="Constantia"/>
                <a:cs typeface="Constantia"/>
              </a:rPr>
              <a:t>type="submit" class="btn</a:t>
            </a:r>
            <a:r>
              <a:rPr sz="1000" spc="-30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btn-primary</a:t>
            </a:r>
            <a:r>
              <a:rPr sz="1000" spc="15" dirty="0">
                <a:latin typeface="Constantia"/>
                <a:cs typeface="Constantia"/>
              </a:rPr>
              <a:t> </a:t>
            </a:r>
            <a:r>
              <a:rPr sz="1000" spc="-5" dirty="0">
                <a:latin typeface="Constantia"/>
                <a:cs typeface="Constantia"/>
              </a:rPr>
              <a:t>mb-2"&gt;Submit&lt;/button&gt;</a:t>
            </a:r>
            <a:endParaRPr sz="1000">
              <a:latin typeface="Constantia"/>
              <a:cs typeface="Constantia"/>
            </a:endParaRPr>
          </a:p>
          <a:p>
            <a:pPr marL="762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&lt;/form&gt;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&lt;/div&gt;</a:t>
            </a:r>
            <a:endParaRPr sz="1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latin typeface="Constantia"/>
                <a:cs typeface="Constantia"/>
              </a:rPr>
              <a:t>&lt;/body&gt;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Constantia"/>
                <a:cs typeface="Constantia"/>
              </a:rPr>
              <a:t>&lt;/html&gt;</a:t>
            </a:r>
            <a:endParaRPr sz="1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609600"/>
            <a:ext cx="4891279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Form</a:t>
            </a:r>
            <a:r>
              <a:rPr spc="-95" dirty="0"/>
              <a:t> </a:t>
            </a:r>
            <a:r>
              <a:rPr dirty="0"/>
              <a:t>validation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48849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/>
              <a:t>&lt;!DOCTYPE</a:t>
            </a:r>
            <a:r>
              <a:rPr sz="1200" spc="-60" dirty="0"/>
              <a:t> </a:t>
            </a:r>
            <a:r>
              <a:rPr sz="1200" spc="-5" dirty="0"/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/>
              <a:t>&lt;html</a:t>
            </a:r>
            <a:r>
              <a:rPr sz="1200" spc="-40" dirty="0"/>
              <a:t> </a:t>
            </a:r>
            <a:r>
              <a:rPr sz="1200" spc="-5" dirty="0"/>
              <a:t>lang="en"&gt;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&lt;head&gt;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&lt;title&gt;Bootstrap</a:t>
            </a:r>
            <a:r>
              <a:rPr sz="1200" spc="-60" dirty="0"/>
              <a:t> </a:t>
            </a:r>
            <a:r>
              <a:rPr sz="1200" spc="-5" dirty="0"/>
              <a:t>Example&lt;/title&gt;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m</a:t>
            </a:r>
            <a:r>
              <a:rPr sz="1200" dirty="0"/>
              <a:t>e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60" dirty="0"/>
              <a:t> </a:t>
            </a:r>
            <a:r>
              <a:rPr sz="1200" spc="-5" dirty="0"/>
              <a:t>cha</a:t>
            </a:r>
            <a:r>
              <a:rPr sz="1200" spc="-10" dirty="0"/>
              <a:t>rs</a:t>
            </a:r>
            <a:r>
              <a:rPr sz="1200" dirty="0"/>
              <a:t>e</a:t>
            </a:r>
            <a:r>
              <a:rPr sz="1200" spc="10" dirty="0"/>
              <a:t>t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u</a:t>
            </a:r>
            <a:r>
              <a:rPr sz="1200" spc="5" dirty="0"/>
              <a:t>t</a:t>
            </a:r>
            <a:r>
              <a:rPr sz="1200" spc="-10" dirty="0"/>
              <a:t>f</a:t>
            </a:r>
            <a:r>
              <a:rPr sz="1200" dirty="0"/>
              <a:t>-8</a:t>
            </a:r>
            <a:r>
              <a:rPr sz="1200" spc="-5" dirty="0"/>
              <a:t>"&gt;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&lt;meta</a:t>
            </a:r>
            <a:r>
              <a:rPr sz="1200" spc="-35" dirty="0"/>
              <a:t> </a:t>
            </a:r>
            <a:r>
              <a:rPr sz="1200" spc="-5" dirty="0"/>
              <a:t>name="viewport"</a:t>
            </a:r>
            <a:r>
              <a:rPr sz="1200" spc="-30" dirty="0"/>
              <a:t> </a:t>
            </a:r>
            <a:r>
              <a:rPr sz="1200" spc="-5" dirty="0"/>
              <a:t>content="width=device-width,</a:t>
            </a:r>
            <a:r>
              <a:rPr sz="1200" spc="-30" dirty="0"/>
              <a:t> </a:t>
            </a:r>
            <a:r>
              <a:rPr sz="1200" spc="-5" dirty="0"/>
              <a:t>initial-scale=1"&gt;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&lt;link</a:t>
            </a:r>
            <a:r>
              <a:rPr sz="1200" spc="40" dirty="0"/>
              <a:t> </a:t>
            </a:r>
            <a:r>
              <a:rPr sz="1200" spc="-5" dirty="0"/>
              <a:t>rel="stylesheet"</a:t>
            </a:r>
            <a:r>
              <a:rPr sz="1200" spc="105" dirty="0"/>
              <a:t> </a:t>
            </a:r>
            <a:r>
              <a:rPr sz="1200" spc="-10" dirty="0"/>
              <a:t>href="https://maxcdn.bootstrapcdn.com/bootstrap/4.5.2/css/bootstrap.min.css"&gt;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45" dirty="0"/>
              <a:t> </a:t>
            </a:r>
            <a:r>
              <a:rPr sz="1200" spc="-10" dirty="0"/>
              <a:t>src="https://ajax.googleapis.com/ajax/libs/jquery/3.5.1/jquery.min.js"&gt;&lt;/script&gt;</a:t>
            </a:r>
          </a:p>
          <a:p>
            <a:pPr marL="889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pt</a:t>
            </a:r>
            <a:r>
              <a:rPr sz="1200" spc="-55" dirty="0"/>
              <a:t> </a:t>
            </a:r>
            <a:r>
              <a:rPr sz="1200" spc="-10" dirty="0"/>
              <a:t>s</a:t>
            </a:r>
            <a:r>
              <a:rPr sz="1200" spc="-30" dirty="0"/>
              <a:t>r</a:t>
            </a:r>
            <a:r>
              <a:rPr sz="1200" dirty="0"/>
              <a:t>c</a:t>
            </a:r>
            <a:r>
              <a:rPr sz="1200" spc="5" dirty="0"/>
              <a:t>=</a:t>
            </a:r>
            <a:r>
              <a:rPr sz="1200" spc="-5" dirty="0"/>
              <a:t>"h</a:t>
            </a:r>
            <a:r>
              <a:rPr sz="1200" spc="-20" dirty="0"/>
              <a:t>t</a:t>
            </a:r>
            <a:r>
              <a:rPr sz="1200" spc="5" dirty="0"/>
              <a:t>t</a:t>
            </a:r>
            <a:r>
              <a:rPr sz="1200" dirty="0"/>
              <a:t>p</a:t>
            </a:r>
            <a:r>
              <a:rPr sz="1200" spc="-10" dirty="0"/>
              <a:t>s</a:t>
            </a:r>
            <a:r>
              <a:rPr sz="1200" dirty="0"/>
              <a:t>:</a:t>
            </a:r>
            <a:r>
              <a:rPr sz="1200" spc="-5" dirty="0"/>
              <a:t>//</a:t>
            </a:r>
            <a:r>
              <a:rPr sz="1200" spc="-30" dirty="0"/>
              <a:t>c</a:t>
            </a:r>
            <a:r>
              <a:rPr sz="1200" spc="-15" dirty="0"/>
              <a:t>d</a:t>
            </a:r>
            <a:r>
              <a:rPr sz="1200" spc="-5" dirty="0"/>
              <a:t>n</a:t>
            </a:r>
            <a:r>
              <a:rPr sz="1200" spc="-10" dirty="0"/>
              <a:t>j</a:t>
            </a:r>
            <a:r>
              <a:rPr sz="1200" spc="-35" dirty="0"/>
              <a:t>s</a:t>
            </a:r>
            <a:r>
              <a:rPr sz="1200" dirty="0"/>
              <a:t>.</a:t>
            </a:r>
            <a:r>
              <a:rPr sz="1200" spc="-5" dirty="0"/>
              <a:t>cl</a:t>
            </a:r>
            <a:r>
              <a:rPr sz="1200" dirty="0"/>
              <a:t>o</a:t>
            </a:r>
            <a:r>
              <a:rPr sz="1200" spc="-15" dirty="0"/>
              <a:t>ud</a:t>
            </a:r>
            <a:r>
              <a:rPr sz="1200" spc="80" dirty="0"/>
              <a:t>f</a:t>
            </a:r>
            <a:r>
              <a:rPr sz="1200" dirty="0"/>
              <a:t>la</a:t>
            </a:r>
            <a:r>
              <a:rPr sz="1200" spc="-35" dirty="0"/>
              <a:t>r</a:t>
            </a:r>
            <a:r>
              <a:rPr sz="1200" dirty="0"/>
              <a:t>e.</a:t>
            </a:r>
            <a:r>
              <a:rPr sz="1200" spc="-30" dirty="0"/>
              <a:t>c</a:t>
            </a:r>
            <a:r>
              <a:rPr sz="1200" dirty="0"/>
              <a:t>o</a:t>
            </a:r>
            <a:r>
              <a:rPr sz="1200" spc="-15" dirty="0"/>
              <a:t>m</a:t>
            </a:r>
            <a:r>
              <a:rPr sz="1200" spc="-5" dirty="0"/>
              <a:t>/</a:t>
            </a:r>
            <a:r>
              <a:rPr sz="1200" dirty="0"/>
              <a:t>a</a:t>
            </a:r>
            <a:r>
              <a:rPr sz="1200" spc="-10" dirty="0"/>
              <a:t>j</a:t>
            </a:r>
            <a:r>
              <a:rPr sz="1200" dirty="0"/>
              <a:t>ax</a:t>
            </a:r>
            <a:r>
              <a:rPr sz="1200" spc="-10" dirty="0"/>
              <a:t>/</a:t>
            </a:r>
            <a:r>
              <a:rPr sz="1200" spc="20" dirty="0"/>
              <a:t>l</a:t>
            </a:r>
            <a:r>
              <a:rPr sz="1200" spc="-10" dirty="0"/>
              <a:t>i</a:t>
            </a:r>
            <a:r>
              <a:rPr sz="1200" spc="-5" dirty="0"/>
              <a:t>bs/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j</a:t>
            </a:r>
            <a:r>
              <a:rPr sz="1200" spc="15" dirty="0"/>
              <a:t>s</a:t>
            </a:r>
            <a:r>
              <a:rPr sz="1200" spc="-5" dirty="0"/>
              <a:t>/</a:t>
            </a:r>
            <a:r>
              <a:rPr sz="1200" spc="5" dirty="0"/>
              <a:t>1</a:t>
            </a:r>
            <a:r>
              <a:rPr sz="1200" dirty="0"/>
              <a:t>.</a:t>
            </a:r>
            <a:r>
              <a:rPr sz="1200" spc="5" dirty="0"/>
              <a:t>1</a:t>
            </a:r>
            <a:r>
              <a:rPr sz="1200" dirty="0"/>
              <a:t>6.0/</a:t>
            </a:r>
            <a:r>
              <a:rPr sz="1200" spc="-20" dirty="0"/>
              <a:t>u</a:t>
            </a:r>
            <a:r>
              <a:rPr sz="1200" spc="-10" dirty="0"/>
              <a:t>m</a:t>
            </a:r>
            <a:r>
              <a:rPr sz="1200" spc="10" dirty="0"/>
              <a:t>d</a:t>
            </a:r>
            <a:r>
              <a:rPr sz="1200" spc="-5" dirty="0"/>
              <a:t>/</a:t>
            </a:r>
            <a:r>
              <a:rPr sz="1200" dirty="0"/>
              <a:t>p</a:t>
            </a:r>
            <a:r>
              <a:rPr sz="1200" spc="-5" dirty="0"/>
              <a:t>o</a:t>
            </a:r>
            <a:r>
              <a:rPr sz="1200" dirty="0"/>
              <a:t>ppe</a:t>
            </a:r>
            <a:r>
              <a:rPr sz="1200" spc="-105" dirty="0"/>
              <a:t>r</a:t>
            </a:r>
            <a:r>
              <a:rPr sz="1200" dirty="0"/>
              <a:t>.</a:t>
            </a:r>
            <a:r>
              <a:rPr sz="1200" spc="-10" dirty="0"/>
              <a:t>m</a:t>
            </a:r>
            <a:r>
              <a:rPr sz="1200" spc="15" dirty="0"/>
              <a:t>i</a:t>
            </a:r>
            <a:r>
              <a:rPr sz="1200" spc="-5" dirty="0"/>
              <a:t>n</a:t>
            </a:r>
            <a:r>
              <a:rPr sz="1200" dirty="0"/>
              <a:t>.</a:t>
            </a:r>
            <a:r>
              <a:rPr sz="1200" spc="-10" dirty="0"/>
              <a:t>js</a:t>
            </a:r>
            <a:r>
              <a:rPr sz="1200" spc="-5" dirty="0"/>
              <a:t>"</a:t>
            </a:r>
            <a:r>
              <a:rPr sz="1200" spc="5" dirty="0"/>
              <a:t>&gt;&lt;</a:t>
            </a:r>
            <a:r>
              <a:rPr sz="1200" spc="-5" dirty="0"/>
              <a:t>/</a:t>
            </a:r>
            <a:r>
              <a:rPr sz="1200" spc="-10" dirty="0"/>
              <a:t>s</a:t>
            </a:r>
            <a:r>
              <a:rPr sz="1200" spc="-5" dirty="0"/>
              <a:t>c</a:t>
            </a:r>
            <a:r>
              <a:rPr sz="1200" spc="-10" dirty="0"/>
              <a:t>ri</a:t>
            </a:r>
            <a:r>
              <a:rPr sz="1200" dirty="0"/>
              <a:t>p</a:t>
            </a:r>
            <a:r>
              <a:rPr sz="1200" spc="5" dirty="0"/>
              <a:t>t</a:t>
            </a:r>
            <a:r>
              <a:rPr sz="1200" dirty="0"/>
              <a:t>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&lt;script</a:t>
            </a:r>
            <a:r>
              <a:rPr sz="1200" spc="55" dirty="0"/>
              <a:t> </a:t>
            </a:r>
            <a:r>
              <a:rPr sz="1200" spc="-10" dirty="0"/>
              <a:t>src="https://maxcdn.bootstrapcdn.com/bootstrap/4.5.2/js/bootstrap.min.js"&gt;&lt;/script&gt;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200" spc="-5" dirty="0"/>
              <a:t>&lt;body&gt;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/>
          </a:p>
          <a:p>
            <a:pPr marL="127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25" dirty="0"/>
              <a:t>c</a:t>
            </a:r>
            <a:r>
              <a:rPr sz="1200" dirty="0"/>
              <a:t>o</a:t>
            </a:r>
            <a:r>
              <a:rPr sz="1200" spc="-5" dirty="0"/>
              <a:t>n</a:t>
            </a:r>
            <a:r>
              <a:rPr sz="1200" spc="5" dirty="0"/>
              <a:t>t</a:t>
            </a:r>
            <a:r>
              <a:rPr sz="1200" dirty="0"/>
              <a:t>a</a:t>
            </a:r>
            <a:r>
              <a:rPr sz="1200" spc="-5" dirty="0"/>
              <a:t>i</a:t>
            </a:r>
            <a:r>
              <a:rPr sz="1200" dirty="0"/>
              <a:t>ne</a:t>
            </a:r>
            <a:r>
              <a:rPr sz="1200" spc="-5" dirty="0"/>
              <a:t>r"&gt;</a:t>
            </a:r>
          </a:p>
          <a:p>
            <a:pPr marL="88900">
              <a:lnSpc>
                <a:spcPct val="100000"/>
              </a:lnSpc>
            </a:pPr>
            <a:r>
              <a:rPr sz="1200" spc="-10" dirty="0"/>
              <a:t>&lt;h2&gt;Form</a:t>
            </a:r>
            <a:r>
              <a:rPr sz="1200" spc="-50" dirty="0"/>
              <a:t> </a:t>
            </a:r>
            <a:r>
              <a:rPr sz="1200" spc="-10" dirty="0"/>
              <a:t>Validation&lt;/h2&gt;</a:t>
            </a:r>
          </a:p>
          <a:p>
            <a:pPr marL="88900">
              <a:lnSpc>
                <a:spcPct val="100000"/>
              </a:lnSpc>
            </a:pPr>
            <a:r>
              <a:rPr sz="1200" dirty="0"/>
              <a:t>&lt;p&gt;In</a:t>
            </a:r>
            <a:r>
              <a:rPr sz="1200" spc="-35" dirty="0"/>
              <a:t> </a:t>
            </a:r>
            <a:r>
              <a:rPr sz="1200" dirty="0"/>
              <a:t>this</a:t>
            </a:r>
            <a:r>
              <a:rPr sz="1200" spc="-45" dirty="0"/>
              <a:t> </a:t>
            </a:r>
            <a:r>
              <a:rPr sz="1200" spc="-5" dirty="0"/>
              <a:t>example,</a:t>
            </a:r>
            <a:r>
              <a:rPr sz="1200" spc="-25" dirty="0"/>
              <a:t> </a:t>
            </a:r>
            <a:r>
              <a:rPr sz="1200" spc="-10" dirty="0"/>
              <a:t>we</a:t>
            </a:r>
            <a:r>
              <a:rPr sz="1200" spc="-80" dirty="0"/>
              <a:t> </a:t>
            </a:r>
            <a:r>
              <a:rPr sz="1200" spc="-10" dirty="0"/>
              <a:t>use</a:t>
            </a:r>
            <a:r>
              <a:rPr sz="1200" spc="20" dirty="0"/>
              <a:t> </a:t>
            </a:r>
            <a:r>
              <a:rPr sz="1200" spc="-5" dirty="0"/>
              <a:t>&lt;code&gt;.was-validated&lt;/code&gt;</a:t>
            </a:r>
            <a:r>
              <a:rPr sz="1200" spc="-50" dirty="0"/>
              <a:t> </a:t>
            </a:r>
            <a:r>
              <a:rPr sz="1200" spc="-10" dirty="0"/>
              <a:t>to</a:t>
            </a:r>
            <a:r>
              <a:rPr sz="1200" spc="-30" dirty="0"/>
              <a:t> </a:t>
            </a:r>
            <a:r>
              <a:rPr sz="1200" spc="-10" dirty="0"/>
              <a:t>indicate</a:t>
            </a:r>
            <a:r>
              <a:rPr sz="1200" spc="-55" dirty="0"/>
              <a:t> </a:t>
            </a:r>
            <a:r>
              <a:rPr sz="1200" dirty="0"/>
              <a:t>what's</a:t>
            </a:r>
            <a:r>
              <a:rPr sz="1200" spc="-40" dirty="0"/>
              <a:t> </a:t>
            </a:r>
            <a:r>
              <a:rPr sz="1200" spc="-10" dirty="0"/>
              <a:t>missing</a:t>
            </a:r>
            <a:r>
              <a:rPr sz="1200" spc="30" dirty="0"/>
              <a:t> </a:t>
            </a:r>
            <a:r>
              <a:rPr sz="1200" spc="-10" dirty="0"/>
              <a:t>before</a:t>
            </a:r>
            <a:r>
              <a:rPr sz="1200" spc="-30" dirty="0"/>
              <a:t> </a:t>
            </a:r>
            <a:r>
              <a:rPr sz="1200" spc="-10" dirty="0"/>
              <a:t>submitting</a:t>
            </a:r>
            <a:r>
              <a:rPr sz="1200" spc="5" dirty="0"/>
              <a:t> </a:t>
            </a:r>
            <a:r>
              <a:rPr sz="1200" dirty="0"/>
              <a:t>the</a:t>
            </a:r>
            <a:r>
              <a:rPr sz="1200" spc="-30" dirty="0"/>
              <a:t> </a:t>
            </a:r>
            <a:r>
              <a:rPr sz="1200" spc="-5" dirty="0"/>
              <a:t>form:&lt;/p&gt;</a:t>
            </a:r>
          </a:p>
          <a:p>
            <a:pPr marL="88900">
              <a:lnSpc>
                <a:spcPct val="100000"/>
              </a:lnSpc>
            </a:pPr>
            <a:r>
              <a:rPr sz="1200" spc="-5" dirty="0"/>
              <a:t>&lt;form</a:t>
            </a:r>
            <a:r>
              <a:rPr sz="1200" spc="-50" dirty="0"/>
              <a:t> </a:t>
            </a:r>
            <a:r>
              <a:rPr sz="1200" spc="-5" dirty="0"/>
              <a:t>action="/action_page.php"</a:t>
            </a:r>
            <a:r>
              <a:rPr sz="1200" spc="-15" dirty="0"/>
              <a:t> </a:t>
            </a:r>
            <a:r>
              <a:rPr sz="1200" spc="-5" dirty="0"/>
              <a:t>class="was-validated"&gt;</a:t>
            </a:r>
          </a:p>
          <a:p>
            <a:pPr marL="1651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</a:t>
            </a:r>
            <a:r>
              <a:rPr sz="1200" spc="-15" dirty="0"/>
              <a:t>f</a:t>
            </a:r>
            <a:r>
              <a:rPr sz="1200" dirty="0"/>
              <a:t>o</a:t>
            </a:r>
            <a:r>
              <a:rPr sz="1200" spc="-5" dirty="0"/>
              <a:t>r</a:t>
            </a:r>
            <a:r>
              <a:rPr sz="1200" dirty="0"/>
              <a:t>m-</a:t>
            </a:r>
            <a:r>
              <a:rPr sz="1200" spc="-10" dirty="0"/>
              <a:t>g</a:t>
            </a:r>
            <a:r>
              <a:rPr sz="1200" spc="-30" dirty="0"/>
              <a:t>r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p"&gt;</a:t>
            </a:r>
          </a:p>
          <a:p>
            <a:pPr marL="241300">
              <a:lnSpc>
                <a:spcPct val="100000"/>
              </a:lnSpc>
            </a:pPr>
            <a:r>
              <a:rPr sz="1200" dirty="0"/>
              <a:t>&lt;label</a:t>
            </a:r>
            <a:r>
              <a:rPr sz="1200" spc="-35" dirty="0"/>
              <a:t> </a:t>
            </a:r>
            <a:r>
              <a:rPr sz="1200" spc="-5" dirty="0"/>
              <a:t>for="uname"&gt;Username:&lt;/label&gt;</a:t>
            </a:r>
          </a:p>
          <a:p>
            <a:pPr marL="241300">
              <a:lnSpc>
                <a:spcPct val="100000"/>
              </a:lnSpc>
            </a:pPr>
            <a:r>
              <a:rPr sz="1200" spc="-5" dirty="0"/>
              <a:t>&lt;input</a:t>
            </a:r>
            <a:r>
              <a:rPr sz="1200" spc="-20" dirty="0"/>
              <a:t> </a:t>
            </a:r>
            <a:r>
              <a:rPr sz="1200" spc="-5" dirty="0"/>
              <a:t>type="text"</a:t>
            </a:r>
            <a:r>
              <a:rPr sz="1200" spc="-25" dirty="0"/>
              <a:t> </a:t>
            </a:r>
            <a:r>
              <a:rPr sz="1200" spc="-10" dirty="0"/>
              <a:t>class="form-control"</a:t>
            </a:r>
            <a:r>
              <a:rPr sz="1200" spc="70" dirty="0"/>
              <a:t> </a:t>
            </a:r>
            <a:r>
              <a:rPr sz="1200" spc="-5" dirty="0"/>
              <a:t>id="uname"</a:t>
            </a:r>
            <a:r>
              <a:rPr sz="1200" spc="20" dirty="0"/>
              <a:t> </a:t>
            </a:r>
            <a:r>
              <a:rPr sz="1200" spc="-5" dirty="0"/>
              <a:t>placeholder="Enter</a:t>
            </a:r>
            <a:r>
              <a:rPr sz="1200" spc="-30" dirty="0"/>
              <a:t> </a:t>
            </a:r>
            <a:r>
              <a:rPr sz="1200" spc="-5" dirty="0"/>
              <a:t>username"</a:t>
            </a:r>
            <a:r>
              <a:rPr sz="1200" spc="45" dirty="0"/>
              <a:t> </a:t>
            </a:r>
            <a:r>
              <a:rPr sz="1200" spc="-5" dirty="0"/>
              <a:t>name="uname"</a:t>
            </a:r>
            <a:r>
              <a:rPr sz="1200" spc="20" dirty="0"/>
              <a:t> </a:t>
            </a:r>
            <a:r>
              <a:rPr sz="1200" spc="-10" dirty="0"/>
              <a:t>required&gt;</a:t>
            </a: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1200" spc="-5" dirty="0"/>
              <a:t>&lt;div</a:t>
            </a:r>
            <a:r>
              <a:rPr sz="1200" spc="-75" dirty="0"/>
              <a:t> </a:t>
            </a:r>
            <a:r>
              <a:rPr sz="1200" spc="-10" dirty="0"/>
              <a:t>class="valid-feedback"&gt;Valid.&lt;/div&gt;</a:t>
            </a:r>
          </a:p>
          <a:p>
            <a:pPr marL="241300">
              <a:lnSpc>
                <a:spcPct val="100000"/>
              </a:lnSpc>
            </a:pPr>
            <a:r>
              <a:rPr sz="1200" spc="5" dirty="0"/>
              <a:t>&lt;</a:t>
            </a:r>
            <a:r>
              <a:rPr sz="1200" spc="-10" dirty="0"/>
              <a:t>d</a:t>
            </a:r>
            <a:r>
              <a:rPr sz="1200" spc="-5" dirty="0"/>
              <a:t>i</a:t>
            </a:r>
            <a:r>
              <a:rPr sz="1200" dirty="0"/>
              <a:t>v</a:t>
            </a:r>
            <a:r>
              <a:rPr sz="1200" spc="-95" dirty="0"/>
              <a:t> </a:t>
            </a:r>
            <a:r>
              <a:rPr sz="1200" spc="-5" dirty="0"/>
              <a:t>cla</a:t>
            </a:r>
            <a:r>
              <a:rPr sz="1200" spc="-10" dirty="0"/>
              <a:t>ss</a:t>
            </a:r>
            <a:r>
              <a:rPr sz="1200" spc="5" dirty="0"/>
              <a:t>=</a:t>
            </a:r>
            <a:r>
              <a:rPr sz="1200" spc="-5" dirty="0"/>
              <a:t>"i</a:t>
            </a:r>
            <a:r>
              <a:rPr sz="1200" spc="-30" dirty="0"/>
              <a:t>n</a:t>
            </a:r>
            <a:r>
              <a:rPr sz="1200" spc="-5" dirty="0"/>
              <a:t>v</a:t>
            </a:r>
            <a:r>
              <a:rPr sz="1200" dirty="0"/>
              <a:t>al</a:t>
            </a:r>
            <a:r>
              <a:rPr sz="1200" spc="-5" dirty="0"/>
              <a:t>id</a:t>
            </a:r>
            <a:r>
              <a:rPr sz="1200" dirty="0"/>
              <a:t>-</a:t>
            </a:r>
            <a:r>
              <a:rPr sz="1200" spc="-15" dirty="0"/>
              <a:t>f</a:t>
            </a:r>
            <a:r>
              <a:rPr sz="1200" dirty="0"/>
              <a:t>ee</a:t>
            </a:r>
            <a:r>
              <a:rPr sz="1200" spc="-10" dirty="0"/>
              <a:t>d</a:t>
            </a:r>
            <a:r>
              <a:rPr sz="1200" dirty="0"/>
              <a:t>back</a:t>
            </a:r>
            <a:r>
              <a:rPr sz="1200" spc="-5" dirty="0"/>
              <a:t>"</a:t>
            </a:r>
            <a:r>
              <a:rPr sz="1200" spc="5" dirty="0"/>
              <a:t>&gt;</a:t>
            </a:r>
            <a:r>
              <a:rPr sz="1200" dirty="0"/>
              <a:t>P</a:t>
            </a:r>
            <a:r>
              <a:rPr sz="1200" spc="-5" dirty="0"/>
              <a:t>l</a:t>
            </a:r>
            <a:r>
              <a:rPr sz="1200" dirty="0"/>
              <a:t>ea</a:t>
            </a:r>
            <a:r>
              <a:rPr sz="1200" spc="-5" dirty="0"/>
              <a:t>s</a:t>
            </a:r>
            <a:r>
              <a:rPr sz="1200" dirty="0"/>
              <a:t>e</a:t>
            </a:r>
            <a:r>
              <a:rPr sz="1200" spc="-40" dirty="0"/>
              <a:t> </a:t>
            </a:r>
            <a:r>
              <a:rPr sz="1200" spc="10" dirty="0"/>
              <a:t>f</a:t>
            </a:r>
            <a:r>
              <a:rPr sz="1200" spc="-5" dirty="0"/>
              <a:t>il</a:t>
            </a:r>
            <a:r>
              <a:rPr sz="1200" dirty="0"/>
              <a:t>l</a:t>
            </a:r>
            <a:r>
              <a:rPr sz="1200" spc="5" dirty="0"/>
              <a:t> </a:t>
            </a:r>
            <a:r>
              <a:rPr sz="1200" dirty="0"/>
              <a:t>o</a:t>
            </a:r>
            <a:r>
              <a:rPr sz="1200" spc="-15" dirty="0"/>
              <a:t>u</a:t>
            </a:r>
            <a:r>
              <a:rPr sz="1200" dirty="0"/>
              <a:t>t</a:t>
            </a:r>
            <a:r>
              <a:rPr sz="1200" spc="-30" dirty="0"/>
              <a:t> </a:t>
            </a:r>
            <a:r>
              <a:rPr sz="1200" spc="5" dirty="0"/>
              <a:t>t</a:t>
            </a:r>
            <a:r>
              <a:rPr sz="1200" dirty="0"/>
              <a:t>his</a:t>
            </a:r>
            <a:r>
              <a:rPr sz="1200" spc="-25" dirty="0"/>
              <a:t> </a:t>
            </a:r>
            <a:r>
              <a:rPr sz="1200" spc="10" dirty="0"/>
              <a:t>f</a:t>
            </a:r>
            <a:r>
              <a:rPr sz="1200" spc="-5" dirty="0"/>
              <a:t>iel</a:t>
            </a:r>
            <a:r>
              <a:rPr sz="1200" spc="-10" dirty="0"/>
              <a:t>d</a:t>
            </a:r>
            <a:r>
              <a:rPr sz="1200" dirty="0"/>
              <a:t>.</a:t>
            </a:r>
            <a:r>
              <a:rPr sz="1200" spc="5" dirty="0"/>
              <a:t>&lt;</a:t>
            </a:r>
            <a:r>
              <a:rPr sz="1200" dirty="0"/>
              <a:t>/</a:t>
            </a:r>
            <a:r>
              <a:rPr sz="1200" spc="-15" dirty="0"/>
              <a:t>d</a:t>
            </a:r>
            <a:r>
              <a:rPr sz="1200" spc="-5" dirty="0"/>
              <a:t>i</a:t>
            </a:r>
            <a:r>
              <a:rPr sz="1200" spc="-10" dirty="0"/>
              <a:t>v</a:t>
            </a:r>
            <a:r>
              <a:rPr sz="1200" dirty="0"/>
              <a:t>&gt;</a:t>
            </a:r>
          </a:p>
          <a:p>
            <a:pPr marL="165100">
              <a:lnSpc>
                <a:spcPct val="100000"/>
              </a:lnSpc>
            </a:pPr>
            <a:r>
              <a:rPr sz="1200" spc="-5" dirty="0"/>
              <a:t>&lt;/div&gt;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585341"/>
            <a:ext cx="7931784" cy="4250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class="form-group"&gt;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for="pwd"&gt;Password:&lt;/label&gt;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ts val="1515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class="form-control"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id="pwd"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placeholder="Enter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password"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name="pswd"</a:t>
            </a:r>
            <a:endParaRPr sz="1400">
              <a:latin typeface="Constantia"/>
              <a:cs typeface="Constantia"/>
            </a:endParaRPr>
          </a:p>
          <a:p>
            <a:pPr marL="287020">
              <a:lnSpc>
                <a:spcPts val="1515"/>
              </a:lnSpc>
            </a:pPr>
            <a:r>
              <a:rPr sz="1400" spc="-15" dirty="0">
                <a:latin typeface="Constantia"/>
                <a:cs typeface="Constantia"/>
              </a:rPr>
              <a:t>required&gt;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class="invalid-feedback"&gt;Please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fill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field.&lt;/div&gt;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class="form-group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form-check"&gt;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&lt;label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class="form-check-label"&gt;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&lt;input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class="form-check-input"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type="checkbox"</a:t>
            </a:r>
            <a:r>
              <a:rPr sz="1400" spc="1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name="remember"</a:t>
            </a:r>
            <a:r>
              <a:rPr sz="1400" spc="7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required&gt;</a:t>
            </a:r>
            <a:r>
              <a:rPr sz="1400" spc="9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I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agree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on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blabla.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class="valid-feedback"&gt;Valid.&lt;/div&gt;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class="invalid-feedback"&gt;Check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this </a:t>
            </a:r>
            <a:r>
              <a:rPr sz="1400" spc="-15" dirty="0">
                <a:latin typeface="Constantia"/>
                <a:cs typeface="Constantia"/>
              </a:rPr>
              <a:t>checkbox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continue.&lt;/div&gt;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&lt;/label&gt;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&lt;button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type="submit"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class="btn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btn-primary"&gt;Submit&lt;/button&gt;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&lt;/form&gt;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021328" y="969391"/>
            <a:ext cx="123253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5" dirty="0">
                <a:latin typeface="Times New Roman"/>
                <a:cs typeface="Times New Roman"/>
              </a:rPr>
              <a:t>Carousel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48764"/>
            <a:ext cx="8028940" cy="28879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12573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Bootstrap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Carousel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make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look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more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attractive.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5" dirty="0">
                <a:latin typeface="Times New Roman"/>
                <a:cs typeface="Times New Roman"/>
              </a:rPr>
              <a:t> can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included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webpage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using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bootstrap.js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bootstrap.min.js</a:t>
            </a:r>
            <a:r>
              <a:rPr sz="2000" spc="-5" dirty="0">
                <a:latin typeface="Times New Roman"/>
                <a:cs typeface="Times New Roman"/>
              </a:rPr>
              <a:t>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Carousels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not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supported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properly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Internet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Explorer,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this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because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use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CSS3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transitions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animations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achieve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-15" dirty="0">
                <a:latin typeface="Times New Roman"/>
                <a:cs typeface="Times New Roman"/>
              </a:rPr>
              <a:t> effect.</a:t>
            </a:r>
            <a:endParaRPr sz="20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400"/>
              </a:lnSpc>
              <a:spcBef>
                <a:spcPts val="42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carousel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slideshow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for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cycling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through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series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3D</a:t>
            </a:r>
            <a:r>
              <a:rPr sz="2000" spc="-10" dirty="0">
                <a:latin typeface="Constantia"/>
                <a:cs typeface="Constantia"/>
              </a:rPr>
              <a:t> transforms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bit</a:t>
            </a:r>
            <a:r>
              <a:rPr sz="2000" spc="-1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JavaScript.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works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series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 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images, </a:t>
            </a:r>
            <a:r>
              <a:rPr sz="2000" spc="-10" dirty="0">
                <a:latin typeface="Constantia"/>
                <a:cs typeface="Constantia"/>
              </a:rPr>
              <a:t>text, </a:t>
            </a:r>
            <a:r>
              <a:rPr sz="2000" spc="-5" dirty="0">
                <a:latin typeface="Constantia"/>
                <a:cs typeface="Constantia"/>
              </a:rPr>
              <a:t>or </a:t>
            </a:r>
            <a:r>
              <a:rPr sz="2000" spc="-15" dirty="0">
                <a:latin typeface="Constantia"/>
                <a:cs typeface="Constantia"/>
              </a:rPr>
              <a:t>custom </a:t>
            </a:r>
            <a:r>
              <a:rPr sz="2000" spc="-25" dirty="0">
                <a:latin typeface="Constantia"/>
                <a:cs typeface="Constantia"/>
              </a:rPr>
              <a:t>markup. </a:t>
            </a:r>
            <a:r>
              <a:rPr sz="2000" spc="-30" dirty="0">
                <a:latin typeface="Constantia"/>
                <a:cs typeface="Constantia"/>
              </a:rPr>
              <a:t>It </a:t>
            </a:r>
            <a:r>
              <a:rPr sz="2000" spc="-5" dirty="0">
                <a:latin typeface="Constantia"/>
                <a:cs typeface="Constantia"/>
              </a:rPr>
              <a:t>also </a:t>
            </a:r>
            <a:r>
              <a:rPr sz="2000" spc="-10" dirty="0">
                <a:latin typeface="Constantia"/>
                <a:cs typeface="Constantia"/>
              </a:rPr>
              <a:t>includes support for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previous/next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controls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indicators.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02204" y="812800"/>
            <a:ext cx="4339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How</a:t>
            </a:r>
            <a:r>
              <a:rPr sz="2500" spc="-65" dirty="0"/>
              <a:t> </a:t>
            </a:r>
            <a:r>
              <a:rPr sz="2500" spc="-85" dirty="0"/>
              <a:t>To</a:t>
            </a:r>
            <a:r>
              <a:rPr sz="2500" spc="-15" dirty="0"/>
              <a:t> </a:t>
            </a:r>
            <a:r>
              <a:rPr sz="2500" spc="-5" dirty="0"/>
              <a:t>Create</a:t>
            </a:r>
            <a:r>
              <a:rPr sz="2500" spc="5" dirty="0"/>
              <a:t> </a:t>
            </a:r>
            <a:r>
              <a:rPr sz="2500" spc="-5" dirty="0"/>
              <a:t>a</a:t>
            </a:r>
            <a:r>
              <a:rPr sz="2500" spc="-15" dirty="0"/>
              <a:t> </a:t>
            </a:r>
            <a:r>
              <a:rPr sz="2500" spc="-5" dirty="0"/>
              <a:t>Carousel</a:t>
            </a:r>
            <a:r>
              <a:rPr sz="2500" spc="35" dirty="0"/>
              <a:t> </a:t>
            </a:r>
            <a:r>
              <a:rPr sz="2500" spc="-10" dirty="0"/>
              <a:t>classes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255395"/>
            <a:ext cx="7956550" cy="545020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.carousel: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Creates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 carousel</a:t>
            </a:r>
            <a:endParaRPr sz="2000" dirty="0">
              <a:latin typeface="Times New Roman"/>
              <a:cs typeface="Times New Roman"/>
            </a:endParaRPr>
          </a:p>
          <a:p>
            <a:pPr marL="287020" marR="5715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.carousel-indicators:</a:t>
            </a:r>
            <a:r>
              <a:rPr sz="2000" spc="-5" dirty="0">
                <a:latin typeface="Times New Roman"/>
                <a:cs typeface="Times New Roman"/>
              </a:rPr>
              <a:t>Adds indicators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dirty="0">
                <a:latin typeface="Times New Roman"/>
                <a:cs typeface="Times New Roman"/>
              </a:rPr>
              <a:t> 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little </a:t>
            </a:r>
            <a:r>
              <a:rPr sz="2000" dirty="0">
                <a:latin typeface="Times New Roman"/>
                <a:cs typeface="Times New Roman"/>
              </a:rPr>
              <a:t> dots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bottom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(which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indicates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many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 there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6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viewing)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.carousel-inner:</a:t>
            </a:r>
            <a:r>
              <a:rPr sz="2000" spc="-5" dirty="0">
                <a:latin typeface="Times New Roman"/>
                <a:cs typeface="Times New Roman"/>
              </a:rPr>
              <a:t>Adds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slides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carousel.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.carousel-item:</a:t>
            </a:r>
            <a:r>
              <a:rPr sz="2000" spc="-5" dirty="0">
                <a:latin typeface="Constantia"/>
                <a:cs typeface="Constantia"/>
              </a:rPr>
              <a:t>Specifies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content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each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slide.</a:t>
            </a:r>
            <a:endParaRPr sz="20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.carousel-control-prev: 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left </a:t>
            </a:r>
            <a:r>
              <a:rPr sz="2000" spc="-10" dirty="0">
                <a:latin typeface="Constantia"/>
                <a:cs typeface="Constantia"/>
              </a:rPr>
              <a:t>(previous)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back</a:t>
            </a:r>
            <a:r>
              <a:rPr sz="2000" spc="-15" dirty="0">
                <a:latin typeface="Constantia"/>
                <a:cs typeface="Constantia"/>
              </a:rPr>
              <a:t> 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 dirty="0">
              <a:latin typeface="Constantia"/>
              <a:cs typeface="Constantia"/>
            </a:endParaRPr>
          </a:p>
          <a:p>
            <a:pPr marL="287020" marR="35115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.carousel-control-next:</a:t>
            </a:r>
            <a:r>
              <a:rPr sz="2000" spc="-15" dirty="0">
                <a:latin typeface="Constantia"/>
                <a:cs typeface="Constantia"/>
              </a:rPr>
              <a:t>Adds </a:t>
            </a:r>
            <a:r>
              <a:rPr sz="2000" spc="-5" dirty="0">
                <a:latin typeface="Constantia"/>
                <a:cs typeface="Constantia"/>
              </a:rPr>
              <a:t>a </a:t>
            </a:r>
            <a:r>
              <a:rPr sz="2000" spc="-10" dirty="0">
                <a:latin typeface="Constantia"/>
                <a:cs typeface="Constantia"/>
              </a:rPr>
              <a:t>right </a:t>
            </a:r>
            <a:r>
              <a:rPr sz="2000" spc="-5" dirty="0">
                <a:latin typeface="Constantia"/>
                <a:cs typeface="Constantia"/>
              </a:rPr>
              <a:t>(next) </a:t>
            </a:r>
            <a:r>
              <a:rPr sz="2000" spc="-20" dirty="0">
                <a:latin typeface="Constantia"/>
                <a:cs typeface="Constantia"/>
              </a:rPr>
              <a:t>button to </a:t>
            </a:r>
            <a:r>
              <a:rPr sz="2000" spc="-10" dirty="0">
                <a:latin typeface="Constantia"/>
                <a:cs typeface="Constantia"/>
              </a:rPr>
              <a:t>the carousel,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go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forward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between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slides.</a:t>
            </a:r>
            <a:endParaRPr sz="2000" dirty="0">
              <a:latin typeface="Constantia"/>
              <a:cs typeface="Constantia"/>
            </a:endParaRPr>
          </a:p>
          <a:p>
            <a:pPr marL="287020" marR="23431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.carousel-control-prev-icon: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-40" dirty="0">
                <a:latin typeface="Constantia"/>
                <a:cs typeface="Constantia"/>
              </a:rPr>
              <a:t> 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p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ous"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 dirty="0">
              <a:latin typeface="Constantia"/>
              <a:cs typeface="Constantia"/>
            </a:endParaRPr>
          </a:p>
          <a:p>
            <a:pPr marL="287020" marR="23114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.carousel-control-next-icon:</a:t>
            </a:r>
            <a:r>
              <a:rPr sz="2000" spc="-15" dirty="0">
                <a:latin typeface="Constantia"/>
                <a:cs typeface="Constantia"/>
              </a:rPr>
              <a:t>Used</a:t>
            </a:r>
            <a:r>
              <a:rPr sz="2000" spc="1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together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 </a:t>
            </a:r>
            <a:r>
              <a:rPr sz="2000" spc="-15" dirty="0">
                <a:latin typeface="Constantia"/>
                <a:cs typeface="Constantia"/>
              </a:rPr>
              <a:t>.carousel-control-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x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20" dirty="0">
                <a:latin typeface="Constantia"/>
                <a:cs typeface="Constantia"/>
              </a:rPr>
              <a:t>u</a:t>
            </a:r>
            <a:r>
              <a:rPr sz="2000" spc="-40" dirty="0">
                <a:latin typeface="Constantia"/>
                <a:cs typeface="Constantia"/>
              </a:rPr>
              <a:t>tt</a:t>
            </a:r>
            <a:r>
              <a:rPr sz="2000" spc="-5" dirty="0">
                <a:latin typeface="Constantia"/>
                <a:cs typeface="Constantia"/>
              </a:rPr>
              <a:t>on.</a:t>
            </a:r>
            <a:endParaRPr sz="2000" dirty="0">
              <a:latin typeface="Constantia"/>
              <a:cs typeface="Constantia"/>
            </a:endParaRPr>
          </a:p>
          <a:p>
            <a:pPr marL="287020" marR="222885" indent="-274320">
              <a:lnSpc>
                <a:spcPct val="101000"/>
              </a:lnSpc>
              <a:spcBef>
                <a:spcPts val="459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.slide:</a:t>
            </a:r>
            <a:r>
              <a:rPr sz="2000" spc="-10" dirty="0">
                <a:latin typeface="Constantia"/>
                <a:cs typeface="Constantia"/>
              </a:rPr>
              <a:t>Adds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transition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animation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when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sliding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from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item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next.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Remove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if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you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do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want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effect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34060"/>
            <a:ext cx="4251325" cy="7137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500" spc="-5" dirty="0">
                <a:latin typeface="Calibri"/>
                <a:cs typeface="Calibri"/>
              </a:rPr>
              <a:t>Example</a:t>
            </a:r>
            <a:r>
              <a:rPr sz="4500" spc="-150" dirty="0">
                <a:latin typeface="Calibri"/>
                <a:cs typeface="Calibri"/>
              </a:rPr>
              <a:t> </a:t>
            </a:r>
            <a:r>
              <a:rPr sz="4500" spc="-15" dirty="0">
                <a:latin typeface="Calibri"/>
                <a:cs typeface="Calibri"/>
              </a:rPr>
              <a:t>Program: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31721"/>
            <a:ext cx="7378065" cy="41236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&lt;html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lang="en"&gt;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&lt;title&gt;Bootstrap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Example&lt;/title&gt;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charset="utf-8"&gt;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&lt;meta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name="viewport"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content="width=device-width,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initial-scale=1"&gt;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&lt;link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rel="stylesheet"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-5" dirty="0">
                <a:latin typeface="Times New Roman"/>
                <a:cs typeface="Times New Roman"/>
              </a:rPr>
              <a:t> src="https://ajax.googleapis.com/ajax/libs/jquery/3.5.1/jquery.min.js"&gt;&lt;/script&gt;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1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&lt;script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/*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Make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fully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responsive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*/</a:t>
            </a:r>
            <a:endParaRPr sz="1400">
              <a:latin typeface="Times New Roman"/>
              <a:cs typeface="Times New Roman"/>
            </a:endParaRPr>
          </a:p>
          <a:p>
            <a:pPr marL="189230" marR="5756910" indent="-88900">
              <a:lnSpc>
                <a:spcPts val="2020"/>
              </a:lnSpc>
              <a:spcBef>
                <a:spcPts val="120"/>
              </a:spcBef>
            </a:pPr>
            <a:r>
              <a:rPr sz="1400" spc="-10" dirty="0">
                <a:latin typeface="Times New Roman"/>
                <a:cs typeface="Times New Roman"/>
              </a:rPr>
              <a:t>.carousel-inner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5" dirty="0">
                <a:latin typeface="Times New Roman"/>
                <a:cs typeface="Times New Roman"/>
              </a:rPr>
              <a:t>img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210"/>
              </a:spcBef>
            </a:pP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100%;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8160"/>
            <a:ext cx="445071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id="demo"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slide"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data-ride="carousel"&gt;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&lt;!-- Indicators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&lt;ul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class="carousel-indicators"&gt;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data-slide-to="0"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class="active"&gt;&lt;/li&gt;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data-slide-to="1"&gt;&lt;/li&gt;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20" dirty="0">
                <a:latin typeface="Times New Roman"/>
                <a:cs typeface="Times New Roman"/>
              </a:rPr>
              <a:t>&lt;li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data-target="#demo"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data-slide-to="2"&gt;&lt;/li&gt;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&lt;/ul&gt;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&lt;!--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The </a:t>
            </a:r>
            <a:r>
              <a:rPr sz="1200" spc="-15" dirty="0">
                <a:latin typeface="Times New Roman"/>
                <a:cs typeface="Times New Roman"/>
              </a:rPr>
              <a:t>slideshow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--&gt;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class="carousel-inner"&gt;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active"&gt;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85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src="la.jpg"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alt="Los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Angeles"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src="chicago.jpg"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alt="Chicago"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class="carousel-item"&gt;</a:t>
            </a:r>
            <a:endParaRPr sz="1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src="ny.jpg"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alt="New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York"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width="1100"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height="500"&gt;</a:t>
            </a:r>
            <a:endParaRPr sz="1200">
              <a:latin typeface="Times New Roman"/>
              <a:cs typeface="Times New Roman"/>
            </a:endParaRPr>
          </a:p>
          <a:p>
            <a:pPr marL="1651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0391" y="685800"/>
            <a:ext cx="7725409" cy="49590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110"/>
              </a:spcBef>
            </a:pPr>
            <a:r>
              <a:rPr sz="2200" spc="-15" dirty="0">
                <a:latin typeface="Times New Roman"/>
                <a:cs typeface="Times New Roman"/>
              </a:rPr>
              <a:t>&lt;!--</a:t>
            </a:r>
            <a:r>
              <a:rPr sz="2200" spc="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Left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right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controls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-25" dirty="0">
                <a:latin typeface="Times New Roman"/>
                <a:cs typeface="Times New Roman"/>
              </a:rPr>
              <a:t>--&gt;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class="carousel-control-prev"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data-slide="prev"&gt;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class="carousel-control-prev-icon"&gt;&lt;/span&gt;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&lt;a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class="carousel-control-next"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href="#demo"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data-slide="next"&gt;</a:t>
            </a:r>
            <a:endParaRPr sz="220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&lt;span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class="carousel-control-next-icon"&gt;&lt;/span&gt;</a:t>
            </a:r>
            <a:endParaRPr sz="2200">
              <a:latin typeface="Times New Roman"/>
              <a:cs typeface="Times New Roman"/>
            </a:endParaRPr>
          </a:p>
          <a:p>
            <a:pPr marL="1524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&lt;/a&gt;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&lt;/div&gt;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&lt;/body&gt;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</a:t>
            </a:r>
            <a:r>
              <a:rPr sz="2200">
                <a:latin typeface="Times New Roman"/>
                <a:cs typeface="Times New Roman"/>
              </a:rPr>
              <a:t>html</a:t>
            </a:r>
            <a:r>
              <a:rPr sz="2200" smtClean="0">
                <a:latin typeface="Times New Roman"/>
                <a:cs typeface="Times New Roman"/>
              </a:rPr>
              <a:t>&gt;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1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en-US" sz="2200" dirty="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774319"/>
            <a:ext cx="116205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33400" y="1331975"/>
            <a:ext cx="2859405" cy="1469390"/>
            <a:chOff x="533400" y="1331975"/>
            <a:chExt cx="2859405" cy="146939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23" y="1371599"/>
              <a:ext cx="2779776" cy="1389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53211" y="1351787"/>
              <a:ext cx="2819400" cy="1430020"/>
            </a:xfrm>
            <a:custGeom>
              <a:avLst/>
              <a:gdLst/>
              <a:ahLst/>
              <a:cxnLst/>
              <a:rect l="l" t="t" r="r" b="b"/>
              <a:pathLst>
                <a:path w="2819400" h="1430020">
                  <a:moveTo>
                    <a:pt x="0" y="1429512"/>
                  </a:moveTo>
                  <a:lnTo>
                    <a:pt x="2819400" y="1429512"/>
                  </a:lnTo>
                  <a:lnTo>
                    <a:pt x="2819400" y="0"/>
                  </a:lnTo>
                  <a:lnTo>
                    <a:pt x="0" y="0"/>
                  </a:lnTo>
                  <a:lnTo>
                    <a:pt x="0" y="1429512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90931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Code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for</a:t>
            </a:r>
            <a:r>
              <a:rPr sz="5000" u="heavy" spc="-2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3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Draw</a:t>
            </a:r>
            <a:r>
              <a:rPr sz="5000" u="heavy" spc="-3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</a:t>
            </a:r>
            <a:r>
              <a:rPr sz="50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a</a:t>
            </a:r>
            <a:r>
              <a:rPr sz="50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 Circle: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422515" cy="527708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>
                <a:latin typeface="Constantia"/>
                <a:cs typeface="Constantia"/>
              </a:rPr>
              <a:t>&lt;!DOCTYPE</a:t>
            </a:r>
            <a:r>
              <a:rPr spc="-7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&lt;body</a:t>
            </a:r>
            <a:r>
              <a:rPr spc="-5" dirty="0" smtClean="0">
                <a:latin typeface="Constantia"/>
                <a:cs typeface="Constantia"/>
              </a:rPr>
              <a:t>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&lt;canvas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id="myCanvas"</a:t>
            </a:r>
            <a:r>
              <a:rPr spc="-6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width="200"</a:t>
            </a:r>
            <a:r>
              <a:rPr spc="-1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height="100"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style="border:1px</a:t>
            </a:r>
            <a:r>
              <a:rPr spc="-8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solid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#d3d3d3;"&gt;</a:t>
            </a: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&lt;/canvas&gt;</a:t>
            </a:r>
            <a:endParaRPr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&lt;script&gt;</a:t>
            </a:r>
          </a:p>
          <a:p>
            <a:pPr marL="12700" marR="3190875">
              <a:lnSpc>
                <a:spcPct val="100000"/>
              </a:lnSpc>
            </a:pP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</a:t>
            </a:r>
            <a:r>
              <a:rPr spc="-6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20" dirty="0">
                <a:latin typeface="Constantia"/>
                <a:cs typeface="Constantia"/>
              </a:rPr>
              <a:t> </a:t>
            </a:r>
            <a:r>
              <a:rPr spc="-5" dirty="0">
                <a:latin typeface="Constantia"/>
                <a:cs typeface="Constantia"/>
              </a:rPr>
              <a:t>d</a:t>
            </a:r>
            <a:r>
              <a:rPr spc="-10" dirty="0">
                <a:latin typeface="Constantia"/>
                <a:cs typeface="Constantia"/>
              </a:rPr>
              <a:t>o</a:t>
            </a:r>
            <a:r>
              <a:rPr spc="-5" dirty="0">
                <a:latin typeface="Constantia"/>
                <a:cs typeface="Constantia"/>
              </a:rPr>
              <a:t>cumen</a:t>
            </a:r>
            <a:r>
              <a:rPr spc="5" dirty="0">
                <a:latin typeface="Constantia"/>
                <a:cs typeface="Constantia"/>
              </a:rPr>
              <a:t>t</a:t>
            </a:r>
            <a:r>
              <a:rPr dirty="0">
                <a:latin typeface="Constantia"/>
                <a:cs typeface="Constantia"/>
              </a:rPr>
              <a:t>.</a:t>
            </a:r>
            <a:r>
              <a:rPr spc="-55" dirty="0">
                <a:latin typeface="Constantia"/>
                <a:cs typeface="Constantia"/>
              </a:rPr>
              <a:t>g</a:t>
            </a:r>
            <a:r>
              <a:rPr dirty="0">
                <a:latin typeface="Constantia"/>
                <a:cs typeface="Constantia"/>
              </a:rPr>
              <a:t>etE</a:t>
            </a:r>
            <a:r>
              <a:rPr spc="5" dirty="0">
                <a:latin typeface="Constantia"/>
                <a:cs typeface="Constantia"/>
              </a:rPr>
              <a:t>l</a:t>
            </a:r>
            <a:r>
              <a:rPr dirty="0">
                <a:latin typeface="Constantia"/>
                <a:cs typeface="Constantia"/>
              </a:rPr>
              <a:t>emen</a:t>
            </a:r>
            <a:r>
              <a:rPr spc="-20" dirty="0">
                <a:latin typeface="Constantia"/>
                <a:cs typeface="Constantia"/>
              </a:rPr>
              <a:t>t</a:t>
            </a:r>
            <a:r>
              <a:rPr spc="-5" dirty="0">
                <a:latin typeface="Constantia"/>
                <a:cs typeface="Constantia"/>
              </a:rPr>
              <a:t>B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20" dirty="0">
                <a:latin typeface="Constantia"/>
                <a:cs typeface="Constantia"/>
              </a:rPr>
              <a:t>I</a:t>
            </a:r>
            <a:r>
              <a:rPr spc="5" dirty="0">
                <a:latin typeface="Constantia"/>
                <a:cs typeface="Constantia"/>
              </a:rPr>
              <a:t>d</a:t>
            </a:r>
            <a:r>
              <a:rPr spc="-20" dirty="0">
                <a:latin typeface="Constantia"/>
                <a:cs typeface="Constantia"/>
              </a:rPr>
              <a:t>(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spc="-20" dirty="0">
                <a:latin typeface="Constantia"/>
                <a:cs typeface="Constantia"/>
              </a:rPr>
              <a:t>m</a:t>
            </a:r>
            <a:r>
              <a:rPr spc="-10" dirty="0">
                <a:latin typeface="Constantia"/>
                <a:cs typeface="Constantia"/>
              </a:rPr>
              <a:t>y</a:t>
            </a:r>
            <a:r>
              <a:rPr spc="-15" dirty="0">
                <a:latin typeface="Constantia"/>
                <a:cs typeface="Constantia"/>
              </a:rPr>
              <a:t>C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30" dirty="0">
                <a:latin typeface="Constantia"/>
                <a:cs typeface="Constantia"/>
              </a:rPr>
              <a:t>n</a:t>
            </a:r>
            <a:r>
              <a:rPr spc="-35" dirty="0">
                <a:latin typeface="Constantia"/>
                <a:cs typeface="Constantia"/>
              </a:rPr>
              <a:t>v</a:t>
            </a:r>
            <a:r>
              <a:rPr dirty="0">
                <a:latin typeface="Constantia"/>
                <a:cs typeface="Constantia"/>
              </a:rPr>
              <a:t>a</a:t>
            </a:r>
            <a:r>
              <a:rPr spc="-10" dirty="0">
                <a:latin typeface="Constantia"/>
                <a:cs typeface="Constantia"/>
              </a:rPr>
              <a:t>s</a:t>
            </a:r>
            <a:r>
              <a:rPr spc="-5" dirty="0">
                <a:latin typeface="Constantia"/>
                <a:cs typeface="Constantia"/>
              </a:rPr>
              <a:t>"</a:t>
            </a:r>
            <a:r>
              <a:rPr dirty="0">
                <a:latin typeface="Constantia"/>
                <a:cs typeface="Constantia"/>
              </a:rPr>
              <a:t>);  </a:t>
            </a:r>
            <a:r>
              <a:rPr spc="-10" dirty="0">
                <a:latin typeface="Constantia"/>
                <a:cs typeface="Constantia"/>
              </a:rPr>
              <a:t>var</a:t>
            </a:r>
            <a:r>
              <a:rPr spc="-90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ctx</a:t>
            </a:r>
            <a:r>
              <a:rPr spc="-45" dirty="0">
                <a:latin typeface="Constantia"/>
                <a:cs typeface="Constantia"/>
              </a:rPr>
              <a:t> </a:t>
            </a:r>
            <a:r>
              <a:rPr dirty="0">
                <a:latin typeface="Constantia"/>
                <a:cs typeface="Constantia"/>
              </a:rPr>
              <a:t>=</a:t>
            </a:r>
            <a:r>
              <a:rPr spc="-40" dirty="0">
                <a:latin typeface="Constantia"/>
                <a:cs typeface="Constantia"/>
              </a:rPr>
              <a:t> </a:t>
            </a:r>
            <a:r>
              <a:rPr spc="-10" dirty="0">
                <a:latin typeface="Constantia"/>
                <a:cs typeface="Constantia"/>
              </a:rPr>
              <a:t>c.getContext("2d");</a:t>
            </a:r>
            <a:endParaRPr dirty="0">
              <a:latin typeface="Constantia"/>
              <a:cs typeface="Constantia"/>
            </a:endParaRPr>
          </a:p>
          <a:p>
            <a:pPr marL="12700" marR="4771390">
              <a:lnSpc>
                <a:spcPct val="100000"/>
              </a:lnSpc>
              <a:spcBef>
                <a:spcPts val="5"/>
              </a:spcBef>
            </a:pPr>
            <a:r>
              <a:rPr dirty="0">
                <a:latin typeface="Constantia"/>
                <a:cs typeface="Constantia"/>
              </a:rPr>
              <a:t>ctx.beginPath(); </a:t>
            </a:r>
            <a:r>
              <a:rPr spc="5" dirty="0">
                <a:latin typeface="Constantia"/>
                <a:cs typeface="Constantia"/>
              </a:rPr>
              <a:t> </a:t>
            </a:r>
            <a:r>
              <a:rPr spc="-5" dirty="0" smtClean="0">
                <a:latin typeface="Constantia"/>
                <a:cs typeface="Constantia"/>
              </a:rPr>
              <a:t>ctx.arc(95,50,40,0,2*</a:t>
            </a:r>
            <a:r>
              <a:rPr spc="-5" dirty="0" err="1" smtClean="0">
                <a:latin typeface="Constantia"/>
                <a:cs typeface="Constantia"/>
              </a:rPr>
              <a:t>Math.PI</a:t>
            </a:r>
            <a:r>
              <a:rPr spc="-5" dirty="0" smtClean="0">
                <a:latin typeface="Constantia"/>
                <a:cs typeface="Constantia"/>
              </a:rPr>
              <a:t>); </a:t>
            </a:r>
            <a:r>
              <a:rPr spc="-390" dirty="0" smtClean="0">
                <a:latin typeface="Constantia"/>
                <a:cs typeface="Constantia"/>
              </a:rPr>
              <a:t> </a:t>
            </a:r>
            <a:endParaRPr lang="en-US" spc="-390" dirty="0" smtClean="0">
              <a:latin typeface="Constantia"/>
              <a:cs typeface="Constantia"/>
            </a:endParaRPr>
          </a:p>
          <a:p>
            <a:pPr marL="12700" marR="4771390">
              <a:lnSpc>
                <a:spcPct val="100000"/>
              </a:lnSpc>
              <a:spcBef>
                <a:spcPts val="5"/>
              </a:spcBef>
            </a:pPr>
            <a:r>
              <a:rPr spc="-5" dirty="0" err="1" smtClean="0">
                <a:latin typeface="Constantia"/>
                <a:cs typeface="Constantia"/>
              </a:rPr>
              <a:t>ctx.stroke</a:t>
            </a:r>
            <a:r>
              <a:rPr spc="-5" dirty="0">
                <a:latin typeface="Constantia"/>
                <a:cs typeface="Constantia"/>
              </a:rPr>
              <a:t>();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&lt;/script&gt;</a:t>
            </a: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pc="-5" dirty="0">
                <a:latin typeface="Constantia"/>
                <a:cs typeface="Constantia"/>
              </a:rPr>
              <a:t>&lt;/body&gt;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6244" y="1947748"/>
            <a:ext cx="116205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3712" y="2724911"/>
            <a:ext cx="2478405" cy="2326005"/>
            <a:chOff x="743712" y="2724911"/>
            <a:chExt cx="2478405" cy="2326005"/>
          </a:xfrm>
        </p:grpSpPr>
        <p:sp>
          <p:nvSpPr>
            <p:cNvPr id="10" name="object 10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1219200" y="0"/>
                  </a:moveTo>
                  <a:lnTo>
                    <a:pt x="1168944" y="953"/>
                  </a:lnTo>
                  <a:lnTo>
                    <a:pt x="1119205" y="3788"/>
                  </a:lnTo>
                  <a:lnTo>
                    <a:pt x="1070023" y="8469"/>
                  </a:lnTo>
                  <a:lnTo>
                    <a:pt x="1021437" y="14958"/>
                  </a:lnTo>
                  <a:lnTo>
                    <a:pt x="973486" y="23219"/>
                  </a:lnTo>
                  <a:lnTo>
                    <a:pt x="926209" y="33215"/>
                  </a:lnTo>
                  <a:lnTo>
                    <a:pt x="879645" y="44909"/>
                  </a:lnTo>
                  <a:lnTo>
                    <a:pt x="833835" y="58265"/>
                  </a:lnTo>
                  <a:lnTo>
                    <a:pt x="788816" y="73246"/>
                  </a:lnTo>
                  <a:lnTo>
                    <a:pt x="744628" y="89814"/>
                  </a:lnTo>
                  <a:lnTo>
                    <a:pt x="701311" y="107934"/>
                  </a:lnTo>
                  <a:lnTo>
                    <a:pt x="658903" y="127569"/>
                  </a:lnTo>
                  <a:lnTo>
                    <a:pt x="617444" y="148681"/>
                  </a:lnTo>
                  <a:lnTo>
                    <a:pt x="576973" y="171234"/>
                  </a:lnTo>
                  <a:lnTo>
                    <a:pt x="537529" y="195191"/>
                  </a:lnTo>
                  <a:lnTo>
                    <a:pt x="499152" y="220516"/>
                  </a:lnTo>
                  <a:lnTo>
                    <a:pt x="461881" y="247172"/>
                  </a:lnTo>
                  <a:lnTo>
                    <a:pt x="425754" y="275121"/>
                  </a:lnTo>
                  <a:lnTo>
                    <a:pt x="390811" y="304328"/>
                  </a:lnTo>
                  <a:lnTo>
                    <a:pt x="357092" y="334756"/>
                  </a:lnTo>
                  <a:lnTo>
                    <a:pt x="324635" y="366367"/>
                  </a:lnTo>
                  <a:lnTo>
                    <a:pt x="293480" y="399125"/>
                  </a:lnTo>
                  <a:lnTo>
                    <a:pt x="263666" y="432993"/>
                  </a:lnTo>
                  <a:lnTo>
                    <a:pt x="235232" y="467935"/>
                  </a:lnTo>
                  <a:lnTo>
                    <a:pt x="208217" y="503913"/>
                  </a:lnTo>
                  <a:lnTo>
                    <a:pt x="182662" y="540891"/>
                  </a:lnTo>
                  <a:lnTo>
                    <a:pt x="158604" y="578833"/>
                  </a:lnTo>
                  <a:lnTo>
                    <a:pt x="136083" y="617701"/>
                  </a:lnTo>
                  <a:lnTo>
                    <a:pt x="115138" y="657458"/>
                  </a:lnTo>
                  <a:lnTo>
                    <a:pt x="95809" y="698069"/>
                  </a:lnTo>
                  <a:lnTo>
                    <a:pt x="78135" y="739496"/>
                  </a:lnTo>
                  <a:lnTo>
                    <a:pt x="62154" y="781702"/>
                  </a:lnTo>
                  <a:lnTo>
                    <a:pt x="47907" y="824651"/>
                  </a:lnTo>
                  <a:lnTo>
                    <a:pt x="35432" y="868305"/>
                  </a:lnTo>
                  <a:lnTo>
                    <a:pt x="24769" y="912629"/>
                  </a:lnTo>
                  <a:lnTo>
                    <a:pt x="15957" y="957585"/>
                  </a:lnTo>
                  <a:lnTo>
                    <a:pt x="9034" y="1003137"/>
                  </a:lnTo>
                  <a:lnTo>
                    <a:pt x="4041" y="1049248"/>
                  </a:lnTo>
                  <a:lnTo>
                    <a:pt x="1016" y="1095881"/>
                  </a:lnTo>
                  <a:lnTo>
                    <a:pt x="0" y="1143000"/>
                  </a:lnTo>
                  <a:lnTo>
                    <a:pt x="1016" y="1190118"/>
                  </a:lnTo>
                  <a:lnTo>
                    <a:pt x="4041" y="1236751"/>
                  </a:lnTo>
                  <a:lnTo>
                    <a:pt x="9034" y="1282862"/>
                  </a:lnTo>
                  <a:lnTo>
                    <a:pt x="15957" y="1328414"/>
                  </a:lnTo>
                  <a:lnTo>
                    <a:pt x="24769" y="1373370"/>
                  </a:lnTo>
                  <a:lnTo>
                    <a:pt x="35432" y="1417694"/>
                  </a:lnTo>
                  <a:lnTo>
                    <a:pt x="47907" y="1461348"/>
                  </a:lnTo>
                  <a:lnTo>
                    <a:pt x="62154" y="1504297"/>
                  </a:lnTo>
                  <a:lnTo>
                    <a:pt x="78135" y="1546503"/>
                  </a:lnTo>
                  <a:lnTo>
                    <a:pt x="95809" y="1587930"/>
                  </a:lnTo>
                  <a:lnTo>
                    <a:pt x="115138" y="1628541"/>
                  </a:lnTo>
                  <a:lnTo>
                    <a:pt x="136083" y="1668298"/>
                  </a:lnTo>
                  <a:lnTo>
                    <a:pt x="158604" y="1707166"/>
                  </a:lnTo>
                  <a:lnTo>
                    <a:pt x="182662" y="1745108"/>
                  </a:lnTo>
                  <a:lnTo>
                    <a:pt x="208217" y="1782086"/>
                  </a:lnTo>
                  <a:lnTo>
                    <a:pt x="235232" y="1818064"/>
                  </a:lnTo>
                  <a:lnTo>
                    <a:pt x="263666" y="1853006"/>
                  </a:lnTo>
                  <a:lnTo>
                    <a:pt x="293480" y="1886874"/>
                  </a:lnTo>
                  <a:lnTo>
                    <a:pt x="324635" y="1919632"/>
                  </a:lnTo>
                  <a:lnTo>
                    <a:pt x="357092" y="1951243"/>
                  </a:lnTo>
                  <a:lnTo>
                    <a:pt x="390811" y="1981671"/>
                  </a:lnTo>
                  <a:lnTo>
                    <a:pt x="425754" y="2010878"/>
                  </a:lnTo>
                  <a:lnTo>
                    <a:pt x="461881" y="2038827"/>
                  </a:lnTo>
                  <a:lnTo>
                    <a:pt x="499152" y="2065483"/>
                  </a:lnTo>
                  <a:lnTo>
                    <a:pt x="537529" y="2090808"/>
                  </a:lnTo>
                  <a:lnTo>
                    <a:pt x="576973" y="2114765"/>
                  </a:lnTo>
                  <a:lnTo>
                    <a:pt x="617444" y="2137318"/>
                  </a:lnTo>
                  <a:lnTo>
                    <a:pt x="658903" y="2158430"/>
                  </a:lnTo>
                  <a:lnTo>
                    <a:pt x="701311" y="2178065"/>
                  </a:lnTo>
                  <a:lnTo>
                    <a:pt x="744628" y="2196185"/>
                  </a:lnTo>
                  <a:lnTo>
                    <a:pt x="788816" y="2212753"/>
                  </a:lnTo>
                  <a:lnTo>
                    <a:pt x="833835" y="2227734"/>
                  </a:lnTo>
                  <a:lnTo>
                    <a:pt x="879645" y="2241090"/>
                  </a:lnTo>
                  <a:lnTo>
                    <a:pt x="926209" y="2252784"/>
                  </a:lnTo>
                  <a:lnTo>
                    <a:pt x="973486" y="2262780"/>
                  </a:lnTo>
                  <a:lnTo>
                    <a:pt x="1021437" y="2271041"/>
                  </a:lnTo>
                  <a:lnTo>
                    <a:pt x="1070023" y="2277530"/>
                  </a:lnTo>
                  <a:lnTo>
                    <a:pt x="1119205" y="2282211"/>
                  </a:lnTo>
                  <a:lnTo>
                    <a:pt x="1168944" y="2285046"/>
                  </a:lnTo>
                  <a:lnTo>
                    <a:pt x="1219200" y="2286000"/>
                  </a:lnTo>
                  <a:lnTo>
                    <a:pt x="1269455" y="2285046"/>
                  </a:lnTo>
                  <a:lnTo>
                    <a:pt x="1319194" y="2282211"/>
                  </a:lnTo>
                  <a:lnTo>
                    <a:pt x="1368376" y="2277530"/>
                  </a:lnTo>
                  <a:lnTo>
                    <a:pt x="1416962" y="2271041"/>
                  </a:lnTo>
                  <a:lnTo>
                    <a:pt x="1464913" y="2262780"/>
                  </a:lnTo>
                  <a:lnTo>
                    <a:pt x="1512190" y="2252784"/>
                  </a:lnTo>
                  <a:lnTo>
                    <a:pt x="1558754" y="2241090"/>
                  </a:lnTo>
                  <a:lnTo>
                    <a:pt x="1604564" y="2227734"/>
                  </a:lnTo>
                  <a:lnTo>
                    <a:pt x="1649583" y="2212753"/>
                  </a:lnTo>
                  <a:lnTo>
                    <a:pt x="1693771" y="2196185"/>
                  </a:lnTo>
                  <a:lnTo>
                    <a:pt x="1737088" y="2178065"/>
                  </a:lnTo>
                  <a:lnTo>
                    <a:pt x="1779496" y="2158430"/>
                  </a:lnTo>
                  <a:lnTo>
                    <a:pt x="1820955" y="2137318"/>
                  </a:lnTo>
                  <a:lnTo>
                    <a:pt x="1861426" y="2114765"/>
                  </a:lnTo>
                  <a:lnTo>
                    <a:pt x="1900870" y="2090808"/>
                  </a:lnTo>
                  <a:lnTo>
                    <a:pt x="1939247" y="2065483"/>
                  </a:lnTo>
                  <a:lnTo>
                    <a:pt x="1976518" y="2038827"/>
                  </a:lnTo>
                  <a:lnTo>
                    <a:pt x="2012645" y="2010878"/>
                  </a:lnTo>
                  <a:lnTo>
                    <a:pt x="2047588" y="1981671"/>
                  </a:lnTo>
                  <a:lnTo>
                    <a:pt x="2081307" y="1951243"/>
                  </a:lnTo>
                  <a:lnTo>
                    <a:pt x="2113764" y="1919632"/>
                  </a:lnTo>
                  <a:lnTo>
                    <a:pt x="2144919" y="1886874"/>
                  </a:lnTo>
                  <a:lnTo>
                    <a:pt x="2174733" y="1853006"/>
                  </a:lnTo>
                  <a:lnTo>
                    <a:pt x="2203167" y="1818064"/>
                  </a:lnTo>
                  <a:lnTo>
                    <a:pt x="2230182" y="1782086"/>
                  </a:lnTo>
                  <a:lnTo>
                    <a:pt x="2255737" y="1745108"/>
                  </a:lnTo>
                  <a:lnTo>
                    <a:pt x="2279795" y="1707166"/>
                  </a:lnTo>
                  <a:lnTo>
                    <a:pt x="2302316" y="1668298"/>
                  </a:lnTo>
                  <a:lnTo>
                    <a:pt x="2323261" y="1628541"/>
                  </a:lnTo>
                  <a:lnTo>
                    <a:pt x="2342590" y="1587930"/>
                  </a:lnTo>
                  <a:lnTo>
                    <a:pt x="2360264" y="1546503"/>
                  </a:lnTo>
                  <a:lnTo>
                    <a:pt x="2376245" y="1504297"/>
                  </a:lnTo>
                  <a:lnTo>
                    <a:pt x="2390492" y="1461348"/>
                  </a:lnTo>
                  <a:lnTo>
                    <a:pt x="2402967" y="1417694"/>
                  </a:lnTo>
                  <a:lnTo>
                    <a:pt x="2413630" y="1373370"/>
                  </a:lnTo>
                  <a:lnTo>
                    <a:pt x="2422442" y="1328414"/>
                  </a:lnTo>
                  <a:lnTo>
                    <a:pt x="2429365" y="1282862"/>
                  </a:lnTo>
                  <a:lnTo>
                    <a:pt x="2434358" y="1236751"/>
                  </a:lnTo>
                  <a:lnTo>
                    <a:pt x="2437383" y="1190118"/>
                  </a:lnTo>
                  <a:lnTo>
                    <a:pt x="2438400" y="1143000"/>
                  </a:lnTo>
                  <a:lnTo>
                    <a:pt x="2437383" y="1095881"/>
                  </a:lnTo>
                  <a:lnTo>
                    <a:pt x="2434358" y="1049248"/>
                  </a:lnTo>
                  <a:lnTo>
                    <a:pt x="2429365" y="1003137"/>
                  </a:lnTo>
                  <a:lnTo>
                    <a:pt x="2422442" y="957585"/>
                  </a:lnTo>
                  <a:lnTo>
                    <a:pt x="2413630" y="912629"/>
                  </a:lnTo>
                  <a:lnTo>
                    <a:pt x="2402967" y="868305"/>
                  </a:lnTo>
                  <a:lnTo>
                    <a:pt x="2390492" y="824651"/>
                  </a:lnTo>
                  <a:lnTo>
                    <a:pt x="2376245" y="781702"/>
                  </a:lnTo>
                  <a:lnTo>
                    <a:pt x="2360264" y="739496"/>
                  </a:lnTo>
                  <a:lnTo>
                    <a:pt x="2342590" y="698069"/>
                  </a:lnTo>
                  <a:lnTo>
                    <a:pt x="2323261" y="657458"/>
                  </a:lnTo>
                  <a:lnTo>
                    <a:pt x="2302316" y="617701"/>
                  </a:lnTo>
                  <a:lnTo>
                    <a:pt x="2279795" y="578833"/>
                  </a:lnTo>
                  <a:lnTo>
                    <a:pt x="2255737" y="540891"/>
                  </a:lnTo>
                  <a:lnTo>
                    <a:pt x="2230182" y="503913"/>
                  </a:lnTo>
                  <a:lnTo>
                    <a:pt x="2203167" y="467935"/>
                  </a:lnTo>
                  <a:lnTo>
                    <a:pt x="2174733" y="432993"/>
                  </a:lnTo>
                  <a:lnTo>
                    <a:pt x="2144919" y="399125"/>
                  </a:lnTo>
                  <a:lnTo>
                    <a:pt x="2113764" y="366367"/>
                  </a:lnTo>
                  <a:lnTo>
                    <a:pt x="2081307" y="334756"/>
                  </a:lnTo>
                  <a:lnTo>
                    <a:pt x="2047588" y="304328"/>
                  </a:lnTo>
                  <a:lnTo>
                    <a:pt x="2012645" y="275121"/>
                  </a:lnTo>
                  <a:lnTo>
                    <a:pt x="1976518" y="247172"/>
                  </a:lnTo>
                  <a:lnTo>
                    <a:pt x="1939247" y="220516"/>
                  </a:lnTo>
                  <a:lnTo>
                    <a:pt x="1900870" y="195191"/>
                  </a:lnTo>
                  <a:lnTo>
                    <a:pt x="1861426" y="171234"/>
                  </a:lnTo>
                  <a:lnTo>
                    <a:pt x="1820955" y="148681"/>
                  </a:lnTo>
                  <a:lnTo>
                    <a:pt x="1779496" y="127569"/>
                  </a:lnTo>
                  <a:lnTo>
                    <a:pt x="1737088" y="107934"/>
                  </a:lnTo>
                  <a:lnTo>
                    <a:pt x="1693771" y="89814"/>
                  </a:lnTo>
                  <a:lnTo>
                    <a:pt x="1649583" y="73246"/>
                  </a:lnTo>
                  <a:lnTo>
                    <a:pt x="1604564" y="58265"/>
                  </a:lnTo>
                  <a:lnTo>
                    <a:pt x="1558754" y="44909"/>
                  </a:lnTo>
                  <a:lnTo>
                    <a:pt x="1512190" y="33215"/>
                  </a:lnTo>
                  <a:lnTo>
                    <a:pt x="1464913" y="23219"/>
                  </a:lnTo>
                  <a:lnTo>
                    <a:pt x="1416962" y="14958"/>
                  </a:lnTo>
                  <a:lnTo>
                    <a:pt x="1368376" y="8469"/>
                  </a:lnTo>
                  <a:lnTo>
                    <a:pt x="1319194" y="3788"/>
                  </a:lnTo>
                  <a:lnTo>
                    <a:pt x="1269455" y="953"/>
                  </a:lnTo>
                  <a:lnTo>
                    <a:pt x="1219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3524" y="2744723"/>
              <a:ext cx="2438400" cy="2286000"/>
            </a:xfrm>
            <a:custGeom>
              <a:avLst/>
              <a:gdLst/>
              <a:ahLst/>
              <a:cxnLst/>
              <a:rect l="l" t="t" r="r" b="b"/>
              <a:pathLst>
                <a:path w="2438400" h="2286000">
                  <a:moveTo>
                    <a:pt x="0" y="1143000"/>
                  </a:moveTo>
                  <a:lnTo>
                    <a:pt x="1016" y="1095881"/>
                  </a:lnTo>
                  <a:lnTo>
                    <a:pt x="4041" y="1049248"/>
                  </a:lnTo>
                  <a:lnTo>
                    <a:pt x="9034" y="1003137"/>
                  </a:lnTo>
                  <a:lnTo>
                    <a:pt x="15957" y="957585"/>
                  </a:lnTo>
                  <a:lnTo>
                    <a:pt x="24769" y="912629"/>
                  </a:lnTo>
                  <a:lnTo>
                    <a:pt x="35432" y="868305"/>
                  </a:lnTo>
                  <a:lnTo>
                    <a:pt x="47907" y="824651"/>
                  </a:lnTo>
                  <a:lnTo>
                    <a:pt x="62154" y="781702"/>
                  </a:lnTo>
                  <a:lnTo>
                    <a:pt x="78135" y="739496"/>
                  </a:lnTo>
                  <a:lnTo>
                    <a:pt x="95809" y="698069"/>
                  </a:lnTo>
                  <a:lnTo>
                    <a:pt x="115138" y="657458"/>
                  </a:lnTo>
                  <a:lnTo>
                    <a:pt x="136083" y="617701"/>
                  </a:lnTo>
                  <a:lnTo>
                    <a:pt x="158604" y="578833"/>
                  </a:lnTo>
                  <a:lnTo>
                    <a:pt x="182662" y="540891"/>
                  </a:lnTo>
                  <a:lnTo>
                    <a:pt x="208217" y="503913"/>
                  </a:lnTo>
                  <a:lnTo>
                    <a:pt x="235232" y="467935"/>
                  </a:lnTo>
                  <a:lnTo>
                    <a:pt x="263666" y="432993"/>
                  </a:lnTo>
                  <a:lnTo>
                    <a:pt x="293480" y="399125"/>
                  </a:lnTo>
                  <a:lnTo>
                    <a:pt x="324635" y="366367"/>
                  </a:lnTo>
                  <a:lnTo>
                    <a:pt x="357092" y="334756"/>
                  </a:lnTo>
                  <a:lnTo>
                    <a:pt x="390811" y="304328"/>
                  </a:lnTo>
                  <a:lnTo>
                    <a:pt x="425754" y="275121"/>
                  </a:lnTo>
                  <a:lnTo>
                    <a:pt x="461881" y="247172"/>
                  </a:lnTo>
                  <a:lnTo>
                    <a:pt x="499152" y="220516"/>
                  </a:lnTo>
                  <a:lnTo>
                    <a:pt x="537529" y="195191"/>
                  </a:lnTo>
                  <a:lnTo>
                    <a:pt x="576973" y="171234"/>
                  </a:lnTo>
                  <a:lnTo>
                    <a:pt x="617444" y="148681"/>
                  </a:lnTo>
                  <a:lnTo>
                    <a:pt x="658903" y="127569"/>
                  </a:lnTo>
                  <a:lnTo>
                    <a:pt x="701311" y="107934"/>
                  </a:lnTo>
                  <a:lnTo>
                    <a:pt x="744628" y="89814"/>
                  </a:lnTo>
                  <a:lnTo>
                    <a:pt x="788816" y="73246"/>
                  </a:lnTo>
                  <a:lnTo>
                    <a:pt x="833835" y="58265"/>
                  </a:lnTo>
                  <a:lnTo>
                    <a:pt x="879645" y="44909"/>
                  </a:lnTo>
                  <a:lnTo>
                    <a:pt x="926209" y="33215"/>
                  </a:lnTo>
                  <a:lnTo>
                    <a:pt x="973486" y="23219"/>
                  </a:lnTo>
                  <a:lnTo>
                    <a:pt x="1021437" y="14958"/>
                  </a:lnTo>
                  <a:lnTo>
                    <a:pt x="1070023" y="8469"/>
                  </a:lnTo>
                  <a:lnTo>
                    <a:pt x="1119205" y="3788"/>
                  </a:lnTo>
                  <a:lnTo>
                    <a:pt x="1168944" y="953"/>
                  </a:lnTo>
                  <a:lnTo>
                    <a:pt x="1219200" y="0"/>
                  </a:lnTo>
                  <a:lnTo>
                    <a:pt x="1269455" y="953"/>
                  </a:lnTo>
                  <a:lnTo>
                    <a:pt x="1319194" y="3788"/>
                  </a:lnTo>
                  <a:lnTo>
                    <a:pt x="1368376" y="8469"/>
                  </a:lnTo>
                  <a:lnTo>
                    <a:pt x="1416962" y="14958"/>
                  </a:lnTo>
                  <a:lnTo>
                    <a:pt x="1464913" y="23219"/>
                  </a:lnTo>
                  <a:lnTo>
                    <a:pt x="1512190" y="33215"/>
                  </a:lnTo>
                  <a:lnTo>
                    <a:pt x="1558754" y="44909"/>
                  </a:lnTo>
                  <a:lnTo>
                    <a:pt x="1604564" y="58265"/>
                  </a:lnTo>
                  <a:lnTo>
                    <a:pt x="1649583" y="73246"/>
                  </a:lnTo>
                  <a:lnTo>
                    <a:pt x="1693771" y="89814"/>
                  </a:lnTo>
                  <a:lnTo>
                    <a:pt x="1737088" y="107934"/>
                  </a:lnTo>
                  <a:lnTo>
                    <a:pt x="1779496" y="127569"/>
                  </a:lnTo>
                  <a:lnTo>
                    <a:pt x="1820955" y="148681"/>
                  </a:lnTo>
                  <a:lnTo>
                    <a:pt x="1861426" y="171234"/>
                  </a:lnTo>
                  <a:lnTo>
                    <a:pt x="1900870" y="195191"/>
                  </a:lnTo>
                  <a:lnTo>
                    <a:pt x="1939247" y="220516"/>
                  </a:lnTo>
                  <a:lnTo>
                    <a:pt x="1976518" y="247172"/>
                  </a:lnTo>
                  <a:lnTo>
                    <a:pt x="2012645" y="275121"/>
                  </a:lnTo>
                  <a:lnTo>
                    <a:pt x="2047588" y="304328"/>
                  </a:lnTo>
                  <a:lnTo>
                    <a:pt x="2081307" y="334756"/>
                  </a:lnTo>
                  <a:lnTo>
                    <a:pt x="2113764" y="366367"/>
                  </a:lnTo>
                  <a:lnTo>
                    <a:pt x="2144919" y="399125"/>
                  </a:lnTo>
                  <a:lnTo>
                    <a:pt x="2174733" y="432993"/>
                  </a:lnTo>
                  <a:lnTo>
                    <a:pt x="2203167" y="467935"/>
                  </a:lnTo>
                  <a:lnTo>
                    <a:pt x="2230182" y="503913"/>
                  </a:lnTo>
                  <a:lnTo>
                    <a:pt x="2255737" y="540891"/>
                  </a:lnTo>
                  <a:lnTo>
                    <a:pt x="2279795" y="578833"/>
                  </a:lnTo>
                  <a:lnTo>
                    <a:pt x="2302316" y="617701"/>
                  </a:lnTo>
                  <a:lnTo>
                    <a:pt x="2323261" y="657458"/>
                  </a:lnTo>
                  <a:lnTo>
                    <a:pt x="2342590" y="698069"/>
                  </a:lnTo>
                  <a:lnTo>
                    <a:pt x="2360264" y="739496"/>
                  </a:lnTo>
                  <a:lnTo>
                    <a:pt x="2376245" y="781702"/>
                  </a:lnTo>
                  <a:lnTo>
                    <a:pt x="2390492" y="824651"/>
                  </a:lnTo>
                  <a:lnTo>
                    <a:pt x="2402967" y="868305"/>
                  </a:lnTo>
                  <a:lnTo>
                    <a:pt x="2413630" y="912629"/>
                  </a:lnTo>
                  <a:lnTo>
                    <a:pt x="2422442" y="957585"/>
                  </a:lnTo>
                  <a:lnTo>
                    <a:pt x="2429365" y="1003137"/>
                  </a:lnTo>
                  <a:lnTo>
                    <a:pt x="2434358" y="1049248"/>
                  </a:lnTo>
                  <a:lnTo>
                    <a:pt x="2437383" y="1095881"/>
                  </a:lnTo>
                  <a:lnTo>
                    <a:pt x="2438400" y="1143000"/>
                  </a:lnTo>
                  <a:lnTo>
                    <a:pt x="2437383" y="1190118"/>
                  </a:lnTo>
                  <a:lnTo>
                    <a:pt x="2434358" y="1236751"/>
                  </a:lnTo>
                  <a:lnTo>
                    <a:pt x="2429365" y="1282862"/>
                  </a:lnTo>
                  <a:lnTo>
                    <a:pt x="2422442" y="1328414"/>
                  </a:lnTo>
                  <a:lnTo>
                    <a:pt x="2413630" y="1373370"/>
                  </a:lnTo>
                  <a:lnTo>
                    <a:pt x="2402967" y="1417694"/>
                  </a:lnTo>
                  <a:lnTo>
                    <a:pt x="2390492" y="1461348"/>
                  </a:lnTo>
                  <a:lnTo>
                    <a:pt x="2376245" y="1504297"/>
                  </a:lnTo>
                  <a:lnTo>
                    <a:pt x="2360264" y="1546503"/>
                  </a:lnTo>
                  <a:lnTo>
                    <a:pt x="2342590" y="1587930"/>
                  </a:lnTo>
                  <a:lnTo>
                    <a:pt x="2323261" y="1628541"/>
                  </a:lnTo>
                  <a:lnTo>
                    <a:pt x="2302316" y="1668298"/>
                  </a:lnTo>
                  <a:lnTo>
                    <a:pt x="2279795" y="1707166"/>
                  </a:lnTo>
                  <a:lnTo>
                    <a:pt x="2255737" y="1745108"/>
                  </a:lnTo>
                  <a:lnTo>
                    <a:pt x="2230182" y="1782086"/>
                  </a:lnTo>
                  <a:lnTo>
                    <a:pt x="2203167" y="1818064"/>
                  </a:lnTo>
                  <a:lnTo>
                    <a:pt x="2174733" y="1853006"/>
                  </a:lnTo>
                  <a:lnTo>
                    <a:pt x="2144919" y="1886874"/>
                  </a:lnTo>
                  <a:lnTo>
                    <a:pt x="2113764" y="1919632"/>
                  </a:lnTo>
                  <a:lnTo>
                    <a:pt x="2081307" y="1951243"/>
                  </a:lnTo>
                  <a:lnTo>
                    <a:pt x="2047588" y="1981671"/>
                  </a:lnTo>
                  <a:lnTo>
                    <a:pt x="2012645" y="2010878"/>
                  </a:lnTo>
                  <a:lnTo>
                    <a:pt x="1976518" y="2038827"/>
                  </a:lnTo>
                  <a:lnTo>
                    <a:pt x="1939247" y="2065483"/>
                  </a:lnTo>
                  <a:lnTo>
                    <a:pt x="1900870" y="2090808"/>
                  </a:lnTo>
                  <a:lnTo>
                    <a:pt x="1861426" y="2114765"/>
                  </a:lnTo>
                  <a:lnTo>
                    <a:pt x="1820955" y="2137318"/>
                  </a:lnTo>
                  <a:lnTo>
                    <a:pt x="1779496" y="2158430"/>
                  </a:lnTo>
                  <a:lnTo>
                    <a:pt x="1737088" y="2178065"/>
                  </a:lnTo>
                  <a:lnTo>
                    <a:pt x="1693771" y="2196185"/>
                  </a:lnTo>
                  <a:lnTo>
                    <a:pt x="1649583" y="2212753"/>
                  </a:lnTo>
                  <a:lnTo>
                    <a:pt x="1604564" y="2227734"/>
                  </a:lnTo>
                  <a:lnTo>
                    <a:pt x="1558754" y="2241090"/>
                  </a:lnTo>
                  <a:lnTo>
                    <a:pt x="1512190" y="2252784"/>
                  </a:lnTo>
                  <a:lnTo>
                    <a:pt x="1464913" y="2262780"/>
                  </a:lnTo>
                  <a:lnTo>
                    <a:pt x="1416962" y="2271041"/>
                  </a:lnTo>
                  <a:lnTo>
                    <a:pt x="1368376" y="2277530"/>
                  </a:lnTo>
                  <a:lnTo>
                    <a:pt x="1319194" y="2282211"/>
                  </a:lnTo>
                  <a:lnTo>
                    <a:pt x="1269455" y="2285046"/>
                  </a:lnTo>
                  <a:lnTo>
                    <a:pt x="1219200" y="2286000"/>
                  </a:lnTo>
                  <a:lnTo>
                    <a:pt x="1168944" y="2285046"/>
                  </a:lnTo>
                  <a:lnTo>
                    <a:pt x="1119205" y="2282211"/>
                  </a:lnTo>
                  <a:lnTo>
                    <a:pt x="1070023" y="2277530"/>
                  </a:lnTo>
                  <a:lnTo>
                    <a:pt x="1021437" y="2271041"/>
                  </a:lnTo>
                  <a:lnTo>
                    <a:pt x="973486" y="2262780"/>
                  </a:lnTo>
                  <a:lnTo>
                    <a:pt x="926209" y="2252784"/>
                  </a:lnTo>
                  <a:lnTo>
                    <a:pt x="879645" y="2241090"/>
                  </a:lnTo>
                  <a:lnTo>
                    <a:pt x="833835" y="2227734"/>
                  </a:lnTo>
                  <a:lnTo>
                    <a:pt x="788816" y="2212753"/>
                  </a:lnTo>
                  <a:lnTo>
                    <a:pt x="744628" y="2196185"/>
                  </a:lnTo>
                  <a:lnTo>
                    <a:pt x="701311" y="2178065"/>
                  </a:lnTo>
                  <a:lnTo>
                    <a:pt x="658903" y="2158430"/>
                  </a:lnTo>
                  <a:lnTo>
                    <a:pt x="617444" y="2137318"/>
                  </a:lnTo>
                  <a:lnTo>
                    <a:pt x="576973" y="2114765"/>
                  </a:lnTo>
                  <a:lnTo>
                    <a:pt x="537529" y="2090808"/>
                  </a:lnTo>
                  <a:lnTo>
                    <a:pt x="499152" y="2065483"/>
                  </a:lnTo>
                  <a:lnTo>
                    <a:pt x="461881" y="2038827"/>
                  </a:lnTo>
                  <a:lnTo>
                    <a:pt x="425754" y="2010878"/>
                  </a:lnTo>
                  <a:lnTo>
                    <a:pt x="390811" y="1981671"/>
                  </a:lnTo>
                  <a:lnTo>
                    <a:pt x="357092" y="1951243"/>
                  </a:lnTo>
                  <a:lnTo>
                    <a:pt x="324635" y="1919632"/>
                  </a:lnTo>
                  <a:lnTo>
                    <a:pt x="293480" y="1886874"/>
                  </a:lnTo>
                  <a:lnTo>
                    <a:pt x="263666" y="1853006"/>
                  </a:lnTo>
                  <a:lnTo>
                    <a:pt x="235232" y="1818064"/>
                  </a:lnTo>
                  <a:lnTo>
                    <a:pt x="208217" y="1782086"/>
                  </a:lnTo>
                  <a:lnTo>
                    <a:pt x="182662" y="1745108"/>
                  </a:lnTo>
                  <a:lnTo>
                    <a:pt x="158604" y="1707166"/>
                  </a:lnTo>
                  <a:lnTo>
                    <a:pt x="136083" y="1668298"/>
                  </a:lnTo>
                  <a:lnTo>
                    <a:pt x="115138" y="1628541"/>
                  </a:lnTo>
                  <a:lnTo>
                    <a:pt x="95809" y="1587930"/>
                  </a:lnTo>
                  <a:lnTo>
                    <a:pt x="78135" y="1546503"/>
                  </a:lnTo>
                  <a:lnTo>
                    <a:pt x="62154" y="1504297"/>
                  </a:lnTo>
                  <a:lnTo>
                    <a:pt x="47907" y="1461348"/>
                  </a:lnTo>
                  <a:lnTo>
                    <a:pt x="35432" y="1417694"/>
                  </a:lnTo>
                  <a:lnTo>
                    <a:pt x="24769" y="1373370"/>
                  </a:lnTo>
                  <a:lnTo>
                    <a:pt x="15957" y="1328414"/>
                  </a:lnTo>
                  <a:lnTo>
                    <a:pt x="9034" y="1282862"/>
                  </a:lnTo>
                  <a:lnTo>
                    <a:pt x="4041" y="1236751"/>
                  </a:lnTo>
                  <a:lnTo>
                    <a:pt x="1016" y="1190118"/>
                  </a:lnTo>
                  <a:lnTo>
                    <a:pt x="0" y="11430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01752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Draw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130" dirty="0">
                <a:latin typeface="Calibri"/>
                <a:cs typeface="Calibri"/>
              </a:rPr>
              <a:t>Text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23784" cy="4299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600" dirty="0">
                <a:latin typeface="Constantia"/>
                <a:cs typeface="Constantia"/>
              </a:rPr>
              <a:t>&lt;!DOCTYPE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&lt;canvas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id="myCanvas"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width="200"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height="100"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style="border:1px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solid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#d3d3d3;"&gt;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onstantia"/>
                <a:cs typeface="Constantia"/>
              </a:rPr>
              <a:t>&lt;/canvas&gt;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&lt;script&gt;</a:t>
            </a:r>
            <a:endParaRPr sz="1600">
              <a:latin typeface="Constantia"/>
              <a:cs typeface="Constantia"/>
            </a:endParaRPr>
          </a:p>
          <a:p>
            <a:pPr marL="12700" marR="3192780">
              <a:lnSpc>
                <a:spcPct val="100000"/>
              </a:lnSpc>
              <a:spcBef>
                <a:spcPts val="5"/>
              </a:spcBef>
            </a:pP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5" dirty="0">
                <a:latin typeface="Constantia"/>
                <a:cs typeface="Constantia"/>
              </a:rPr>
              <a:t>cumen</a:t>
            </a:r>
            <a:r>
              <a:rPr sz="1600" spc="5" dirty="0">
                <a:latin typeface="Constantia"/>
                <a:cs typeface="Constantia"/>
              </a:rPr>
              <a:t>t</a:t>
            </a:r>
            <a:r>
              <a:rPr sz="1600" dirty="0">
                <a:latin typeface="Constantia"/>
                <a:cs typeface="Constantia"/>
              </a:rPr>
              <a:t>.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etE</a:t>
            </a:r>
            <a:r>
              <a:rPr sz="1600" spc="5" dirty="0">
                <a:latin typeface="Constantia"/>
                <a:cs typeface="Constantia"/>
              </a:rPr>
              <a:t>l</a:t>
            </a:r>
            <a:r>
              <a:rPr sz="1600" dirty="0">
                <a:latin typeface="Constantia"/>
                <a:cs typeface="Constantia"/>
              </a:rPr>
              <a:t>emen</a:t>
            </a:r>
            <a:r>
              <a:rPr sz="1600" spc="-20" dirty="0">
                <a:latin typeface="Constantia"/>
                <a:cs typeface="Constantia"/>
              </a:rPr>
              <a:t>t</a:t>
            </a:r>
            <a:r>
              <a:rPr sz="1600" spc="-5" dirty="0">
                <a:latin typeface="Constantia"/>
                <a:cs typeface="Constantia"/>
              </a:rPr>
              <a:t>B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20" dirty="0">
                <a:latin typeface="Constantia"/>
                <a:cs typeface="Constantia"/>
              </a:rPr>
              <a:t>I</a:t>
            </a:r>
            <a:r>
              <a:rPr sz="1600" spc="5" dirty="0">
                <a:latin typeface="Constantia"/>
                <a:cs typeface="Constantia"/>
              </a:rPr>
              <a:t>d</a:t>
            </a:r>
            <a:r>
              <a:rPr sz="1600" spc="-20" dirty="0">
                <a:latin typeface="Constantia"/>
                <a:cs typeface="Constantia"/>
              </a:rPr>
              <a:t>(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spc="-20" dirty="0">
                <a:latin typeface="Constantia"/>
                <a:cs typeface="Constantia"/>
              </a:rPr>
              <a:t>m</a:t>
            </a:r>
            <a:r>
              <a:rPr sz="1600" spc="-10" dirty="0">
                <a:latin typeface="Constantia"/>
                <a:cs typeface="Constantia"/>
              </a:rPr>
              <a:t>y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30" dirty="0">
                <a:latin typeface="Constantia"/>
                <a:cs typeface="Constantia"/>
              </a:rPr>
              <a:t>n</a:t>
            </a:r>
            <a:r>
              <a:rPr sz="1600" spc="-35" dirty="0">
                <a:latin typeface="Constantia"/>
                <a:cs typeface="Constantia"/>
              </a:rPr>
              <a:t>v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10" dirty="0">
                <a:latin typeface="Constantia"/>
                <a:cs typeface="Constantia"/>
              </a:rPr>
              <a:t>s</a:t>
            </a:r>
            <a:r>
              <a:rPr sz="1600" spc="-5" dirty="0">
                <a:latin typeface="Constantia"/>
                <a:cs typeface="Constantia"/>
              </a:rPr>
              <a:t>"</a:t>
            </a:r>
            <a:r>
              <a:rPr sz="1600" dirty="0">
                <a:latin typeface="Constantia"/>
                <a:cs typeface="Constantia"/>
              </a:rPr>
              <a:t>);  </a:t>
            </a: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ctx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c.getContext("2d");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ctx.font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"30px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Arial";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ctx.fillText("Hello</a:t>
            </a:r>
            <a:r>
              <a:rPr sz="1600" spc="-14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World",10,50);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&lt;/script&gt;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192149"/>
            <a:ext cx="18738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u="heavy" spc="-4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alibri"/>
                <a:cs typeface="Calibri"/>
              </a:rPr>
              <a:t>OUTPUT: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3124" y="2973323"/>
            <a:ext cx="2819400" cy="1478280"/>
          </a:xfrm>
          <a:prstGeom prst="rect">
            <a:avLst/>
          </a:prstGeom>
          <a:ln w="396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Times New Roman"/>
              <a:cs typeface="Times New Roman"/>
            </a:endParaRPr>
          </a:p>
          <a:p>
            <a:pPr marL="55753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Constantia"/>
                <a:cs typeface="Constantia"/>
              </a:rPr>
              <a:t>HELLO</a:t>
            </a:r>
            <a:r>
              <a:rPr sz="1800" b="1" spc="-70" dirty="0">
                <a:latin typeface="Constantia"/>
                <a:cs typeface="Constantia"/>
              </a:rPr>
              <a:t> </a:t>
            </a:r>
            <a:r>
              <a:rPr sz="1800" b="1" spc="-15" dirty="0">
                <a:latin typeface="Constantia"/>
                <a:cs typeface="Constantia"/>
              </a:rPr>
              <a:t>WORLD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51111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40" dirty="0">
                <a:latin typeface="Calibri"/>
                <a:cs typeface="Calibri"/>
              </a:rPr>
              <a:t> </a:t>
            </a:r>
            <a:r>
              <a:rPr sz="5000" spc="-15" dirty="0">
                <a:latin typeface="Calibri"/>
                <a:cs typeface="Calibri"/>
              </a:rPr>
              <a:t>Graphics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8803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What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SVG?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AD0D9"/>
              </a:buClr>
              <a:buFont typeface="Segoe UI Symbol"/>
              <a:buChar char="⚫"/>
            </a:pP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stands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Scalable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Vector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 </a:t>
            </a:r>
            <a:r>
              <a:rPr sz="2400" spc="-15" dirty="0">
                <a:latin typeface="Constantia"/>
                <a:cs typeface="Constantia"/>
              </a:rPr>
              <a:t>to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define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Web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10" dirty="0">
                <a:latin typeface="Constantia"/>
                <a:cs typeface="Constantia"/>
              </a:rPr>
              <a:t> is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W3C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recommendation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AD0D9"/>
              </a:buClr>
              <a:buFont typeface="Segoe UI Symbol"/>
              <a:buChar char="⚫"/>
            </a:pPr>
            <a:endParaRPr sz="28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&lt;svg&gt;</a:t>
            </a: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solidFill>
                  <a:srgbClr val="C00000"/>
                </a:solidFill>
                <a:latin typeface="Constantia"/>
                <a:cs typeface="Constantia"/>
              </a:rPr>
              <a:t>Element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&lt;svg&gt;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container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graphics.</a:t>
            </a:r>
            <a:endParaRPr sz="2400">
              <a:latin typeface="Constantia"/>
              <a:cs typeface="Constantia"/>
            </a:endParaRPr>
          </a:p>
          <a:p>
            <a:pPr marL="287020" marR="508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35" dirty="0">
                <a:latin typeface="Constantia"/>
                <a:cs typeface="Constantia"/>
              </a:rPr>
              <a:t>SVG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has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several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methods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drawing</a:t>
            </a:r>
            <a:r>
              <a:rPr sz="2400" spc="-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paths,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30" dirty="0">
                <a:latin typeface="Constantia"/>
                <a:cs typeface="Constantia"/>
              </a:rPr>
              <a:t>boxes,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circles,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text,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graphic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images.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721804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0" dirty="0">
                <a:latin typeface="Calibri"/>
                <a:cs typeface="Calibri"/>
              </a:rPr>
              <a:t>Getting</a:t>
            </a:r>
            <a:r>
              <a:rPr sz="5000" spc="-3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Started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dirty="0">
                <a:latin typeface="Calibri"/>
                <a:cs typeface="Calibri"/>
              </a:rPr>
              <a:t>with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HTML5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81925" cy="4905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104139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b="1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stands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i="1" spc="-25" dirty="0">
                <a:latin typeface="Constantia"/>
                <a:cs typeface="Constantia"/>
              </a:rPr>
              <a:t>Hyper</a:t>
            </a:r>
            <a:r>
              <a:rPr sz="3200" i="1" spc="-20" dirty="0">
                <a:latin typeface="Constantia"/>
                <a:cs typeface="Constantia"/>
              </a:rPr>
              <a:t> </a:t>
            </a:r>
            <a:r>
              <a:rPr sz="3200" i="1" spc="-65" dirty="0">
                <a:latin typeface="Constantia"/>
                <a:cs typeface="Constantia"/>
              </a:rPr>
              <a:t>Text</a:t>
            </a:r>
            <a:r>
              <a:rPr sz="3200" i="1" spc="10" dirty="0">
                <a:latin typeface="Constantia"/>
                <a:cs typeface="Constantia"/>
              </a:rPr>
              <a:t> </a:t>
            </a:r>
            <a:r>
              <a:rPr sz="3200" i="1" spc="-30" dirty="0">
                <a:latin typeface="Constantia"/>
                <a:cs typeface="Constantia"/>
              </a:rPr>
              <a:t>Markup</a:t>
            </a:r>
            <a:r>
              <a:rPr sz="3200" i="1" spc="65" dirty="0">
                <a:latin typeface="Constantia"/>
                <a:cs typeface="Constantia"/>
              </a:rPr>
              <a:t> </a:t>
            </a:r>
            <a:r>
              <a:rPr sz="3200" i="1" spc="-5" dirty="0">
                <a:latin typeface="Constantia"/>
                <a:cs typeface="Constantia"/>
              </a:rPr>
              <a:t>Language</a:t>
            </a:r>
            <a:r>
              <a:rPr sz="3200" spc="-5" dirty="0">
                <a:latin typeface="Constantia"/>
                <a:cs typeface="Constantia"/>
              </a:rPr>
              <a:t>.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It</a:t>
            </a:r>
            <a:r>
              <a:rPr sz="3200" spc="-6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u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dirty="0">
                <a:latin typeface="Constantia"/>
                <a:cs typeface="Constantia"/>
              </a:rPr>
              <a:t>e</a:t>
            </a:r>
            <a:r>
              <a:rPr sz="3200" spc="-5" dirty="0">
                <a:latin typeface="Constantia"/>
                <a:cs typeface="Constantia"/>
              </a:rPr>
              <a:t>d</a:t>
            </a:r>
            <a:r>
              <a:rPr sz="3200" spc="-15" dirty="0">
                <a:latin typeface="Constantia"/>
                <a:cs typeface="Constantia"/>
              </a:rPr>
              <a:t> </a:t>
            </a:r>
            <a:r>
              <a:rPr sz="3200" spc="-60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gn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85" dirty="0">
                <a:latin typeface="Constantia"/>
                <a:cs typeface="Constantia"/>
              </a:rPr>
              <a:t>w</a:t>
            </a:r>
            <a:r>
              <a:rPr sz="3200" spc="-5" dirty="0">
                <a:latin typeface="Constantia"/>
                <a:cs typeface="Constantia"/>
              </a:rPr>
              <a:t>eb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p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g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5" dirty="0">
                <a:latin typeface="Constantia"/>
                <a:cs typeface="Constantia"/>
              </a:rPr>
              <a:t>TML</a:t>
            </a:r>
            <a:r>
              <a:rPr sz="3200" spc="-5" dirty="0">
                <a:latin typeface="Constantia"/>
                <a:cs typeface="Constantia"/>
              </a:rPr>
              <a:t>5</a:t>
            </a:r>
            <a:r>
              <a:rPr sz="3200" spc="5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</a:t>
            </a:r>
            <a:r>
              <a:rPr sz="3200" spc="-5" dirty="0">
                <a:latin typeface="Constantia"/>
                <a:cs typeface="Constantia"/>
              </a:rPr>
              <a:t>s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l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55" dirty="0">
                <a:latin typeface="Constantia"/>
                <a:cs typeface="Constantia"/>
              </a:rPr>
              <a:t>t</a:t>
            </a:r>
            <a:r>
              <a:rPr sz="3200" spc="-5" dirty="0">
                <a:latin typeface="Constantia"/>
                <a:cs typeface="Constantia"/>
              </a:rPr>
              <a:t>e</a:t>
            </a:r>
            <a:r>
              <a:rPr sz="3200" spc="5" dirty="0">
                <a:latin typeface="Constantia"/>
                <a:cs typeface="Constantia"/>
              </a:rPr>
              <a:t>s</a:t>
            </a:r>
            <a:r>
              <a:rPr sz="3200" spc="-5" dirty="0">
                <a:latin typeface="Constantia"/>
                <a:cs typeface="Constantia"/>
              </a:rPr>
              <a:t>t</a:t>
            </a:r>
            <a:r>
              <a:rPr sz="3200" spc="-155" dirty="0">
                <a:latin typeface="Constantia"/>
                <a:cs typeface="Constantia"/>
              </a:rPr>
              <a:t> </a:t>
            </a:r>
            <a:r>
              <a:rPr sz="3200" spc="-80" dirty="0">
                <a:latin typeface="Constantia"/>
                <a:cs typeface="Constantia"/>
              </a:rPr>
              <a:t>v</a:t>
            </a:r>
            <a:r>
              <a:rPr sz="3200" spc="-5" dirty="0">
                <a:latin typeface="Constantia"/>
                <a:cs typeface="Constantia"/>
              </a:rPr>
              <a:t>ers</a:t>
            </a:r>
            <a:r>
              <a:rPr sz="3200" spc="5" dirty="0">
                <a:latin typeface="Constantia"/>
                <a:cs typeface="Constantia"/>
              </a:rPr>
              <a:t>i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n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</a:t>
            </a:r>
            <a:r>
              <a:rPr sz="3200" spc="-5" dirty="0">
                <a:latin typeface="Constantia"/>
                <a:cs typeface="Constantia"/>
              </a:rPr>
              <a:t>f</a:t>
            </a:r>
            <a:r>
              <a:rPr sz="3200" spc="7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H</a:t>
            </a:r>
            <a:r>
              <a:rPr sz="3200" spc="-10" dirty="0">
                <a:latin typeface="Constantia"/>
                <a:cs typeface="Constantia"/>
              </a:rPr>
              <a:t>TML.</a:t>
            </a:r>
            <a:endParaRPr sz="32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HTML5</a:t>
            </a:r>
            <a:r>
              <a:rPr sz="3200" spc="-20" dirty="0">
                <a:latin typeface="Constantia"/>
                <a:cs typeface="Constantia"/>
              </a:rPr>
              <a:t> comes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with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lot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of</a:t>
            </a:r>
            <a:r>
              <a:rPr sz="3200" spc="55" dirty="0">
                <a:latin typeface="Constantia"/>
                <a:cs typeface="Constantia"/>
              </a:rPr>
              <a:t> </a:t>
            </a:r>
            <a:r>
              <a:rPr sz="3200" spc="10" dirty="0">
                <a:latin typeface="Constantia"/>
                <a:cs typeface="Constantia"/>
              </a:rPr>
              <a:t>flexibility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</a:t>
            </a:r>
            <a:r>
              <a:rPr sz="3200" spc="1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it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supports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following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features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−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Uppercase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tag</a:t>
            </a:r>
            <a:r>
              <a:rPr sz="3200" spc="-3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names.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Quotes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attributes.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20" dirty="0">
                <a:latin typeface="Constantia"/>
                <a:cs typeface="Constantia"/>
              </a:rPr>
              <a:t>Attribute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values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optional.</a:t>
            </a:r>
            <a:endParaRPr sz="32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0" dirty="0">
                <a:latin typeface="Constantia"/>
                <a:cs typeface="Constantia"/>
              </a:rPr>
              <a:t>Closing</a:t>
            </a:r>
            <a:r>
              <a:rPr sz="3200" spc="-5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empty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elements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are</a:t>
            </a:r>
            <a:r>
              <a:rPr sz="3200" spc="-7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optional</a:t>
            </a:r>
            <a:r>
              <a:rPr sz="2600" spc="-15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6352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Circle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5892165" cy="46024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u="heavy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width="100"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&lt;ci</a:t>
            </a:r>
            <a:r>
              <a:rPr sz="2200" spc="-35" dirty="0">
                <a:latin typeface="Constantia"/>
                <a:cs typeface="Constantia"/>
              </a:rPr>
              <a:t>r</a:t>
            </a:r>
            <a:r>
              <a:rPr sz="2200" spc="-10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le</a:t>
            </a:r>
            <a:r>
              <a:rPr sz="2200" spc="-145" dirty="0">
                <a:latin typeface="Constantia"/>
                <a:cs typeface="Constantia"/>
              </a:rPr>
              <a:t> 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x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50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10" dirty="0">
                <a:latin typeface="Constantia"/>
                <a:cs typeface="Constantia"/>
              </a:rPr>
              <a:t>c</a:t>
            </a:r>
            <a:r>
              <a:rPr sz="2200" spc="-5" dirty="0">
                <a:latin typeface="Constantia"/>
                <a:cs typeface="Constantia"/>
              </a:rPr>
              <a:t>y="5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7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r="4</a:t>
            </a:r>
            <a:r>
              <a:rPr sz="2200" spc="10" dirty="0">
                <a:latin typeface="Constantia"/>
                <a:cs typeface="Constantia"/>
              </a:rPr>
              <a:t>0</a:t>
            </a:r>
            <a:r>
              <a:rPr sz="2200" dirty="0">
                <a:latin typeface="Constantia"/>
                <a:cs typeface="Constantia"/>
              </a:rPr>
              <a:t>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stroke="green"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stroke-width="4"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fill="yellow"</a:t>
            </a:r>
            <a:r>
              <a:rPr sz="2200" spc="-4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2600" u="heavy" spc="-1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26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97607" y="5321808"/>
            <a:ext cx="1472565" cy="1472565"/>
            <a:chOff x="2197607" y="5321808"/>
            <a:chExt cx="1472565" cy="1472565"/>
          </a:xfrm>
        </p:grpSpPr>
        <p:sp>
          <p:nvSpPr>
            <p:cNvPr id="11" name="object 11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723900" y="0"/>
                  </a:moveTo>
                  <a:lnTo>
                    <a:pt x="676303" y="1539"/>
                  </a:lnTo>
                  <a:lnTo>
                    <a:pt x="629529" y="6095"/>
                  </a:lnTo>
                  <a:lnTo>
                    <a:pt x="583672" y="13572"/>
                  </a:lnTo>
                  <a:lnTo>
                    <a:pt x="538828" y="23873"/>
                  </a:lnTo>
                  <a:lnTo>
                    <a:pt x="495092" y="36905"/>
                  </a:lnTo>
                  <a:lnTo>
                    <a:pt x="452560" y="52571"/>
                  </a:lnTo>
                  <a:lnTo>
                    <a:pt x="411327" y="70776"/>
                  </a:lnTo>
                  <a:lnTo>
                    <a:pt x="371488" y="91424"/>
                  </a:lnTo>
                  <a:lnTo>
                    <a:pt x="333139" y="114421"/>
                  </a:lnTo>
                  <a:lnTo>
                    <a:pt x="296375" y="139671"/>
                  </a:lnTo>
                  <a:lnTo>
                    <a:pt x="261291" y="167078"/>
                  </a:lnTo>
                  <a:lnTo>
                    <a:pt x="227984" y="196548"/>
                  </a:lnTo>
                  <a:lnTo>
                    <a:pt x="196548" y="227984"/>
                  </a:lnTo>
                  <a:lnTo>
                    <a:pt x="167078" y="261291"/>
                  </a:lnTo>
                  <a:lnTo>
                    <a:pt x="139671" y="296375"/>
                  </a:lnTo>
                  <a:lnTo>
                    <a:pt x="114421" y="333139"/>
                  </a:lnTo>
                  <a:lnTo>
                    <a:pt x="91424" y="371488"/>
                  </a:lnTo>
                  <a:lnTo>
                    <a:pt x="70776" y="411327"/>
                  </a:lnTo>
                  <a:lnTo>
                    <a:pt x="52571" y="452560"/>
                  </a:lnTo>
                  <a:lnTo>
                    <a:pt x="36905" y="495092"/>
                  </a:lnTo>
                  <a:lnTo>
                    <a:pt x="23873" y="538828"/>
                  </a:lnTo>
                  <a:lnTo>
                    <a:pt x="13572" y="583672"/>
                  </a:lnTo>
                  <a:lnTo>
                    <a:pt x="6095" y="629529"/>
                  </a:lnTo>
                  <a:lnTo>
                    <a:pt x="1539" y="676303"/>
                  </a:lnTo>
                  <a:lnTo>
                    <a:pt x="0" y="723900"/>
                  </a:lnTo>
                  <a:lnTo>
                    <a:pt x="1539" y="771496"/>
                  </a:lnTo>
                  <a:lnTo>
                    <a:pt x="6095" y="818270"/>
                  </a:lnTo>
                  <a:lnTo>
                    <a:pt x="13572" y="864127"/>
                  </a:lnTo>
                  <a:lnTo>
                    <a:pt x="23873" y="908971"/>
                  </a:lnTo>
                  <a:lnTo>
                    <a:pt x="36905" y="952707"/>
                  </a:lnTo>
                  <a:lnTo>
                    <a:pt x="52571" y="995239"/>
                  </a:lnTo>
                  <a:lnTo>
                    <a:pt x="70776" y="1036472"/>
                  </a:lnTo>
                  <a:lnTo>
                    <a:pt x="91424" y="1076311"/>
                  </a:lnTo>
                  <a:lnTo>
                    <a:pt x="114421" y="1114660"/>
                  </a:lnTo>
                  <a:lnTo>
                    <a:pt x="139671" y="1151424"/>
                  </a:lnTo>
                  <a:lnTo>
                    <a:pt x="167078" y="1186507"/>
                  </a:lnTo>
                  <a:lnTo>
                    <a:pt x="196548" y="1219814"/>
                  </a:lnTo>
                  <a:lnTo>
                    <a:pt x="227984" y="1251251"/>
                  </a:lnTo>
                  <a:lnTo>
                    <a:pt x="261291" y="1280720"/>
                  </a:lnTo>
                  <a:lnTo>
                    <a:pt x="296375" y="1308127"/>
                  </a:lnTo>
                  <a:lnTo>
                    <a:pt x="333139" y="1333377"/>
                  </a:lnTo>
                  <a:lnTo>
                    <a:pt x="371488" y="1356374"/>
                  </a:lnTo>
                  <a:lnTo>
                    <a:pt x="411327" y="1377022"/>
                  </a:lnTo>
                  <a:lnTo>
                    <a:pt x="452560" y="1395227"/>
                  </a:lnTo>
                  <a:lnTo>
                    <a:pt x="495092" y="1410893"/>
                  </a:lnTo>
                  <a:lnTo>
                    <a:pt x="538828" y="1423925"/>
                  </a:lnTo>
                  <a:lnTo>
                    <a:pt x="583672" y="1434226"/>
                  </a:lnTo>
                  <a:lnTo>
                    <a:pt x="629529" y="1441703"/>
                  </a:lnTo>
                  <a:lnTo>
                    <a:pt x="676303" y="1446258"/>
                  </a:lnTo>
                  <a:lnTo>
                    <a:pt x="723900" y="1447798"/>
                  </a:lnTo>
                  <a:lnTo>
                    <a:pt x="771496" y="1446258"/>
                  </a:lnTo>
                  <a:lnTo>
                    <a:pt x="818270" y="1441703"/>
                  </a:lnTo>
                  <a:lnTo>
                    <a:pt x="864127" y="1434226"/>
                  </a:lnTo>
                  <a:lnTo>
                    <a:pt x="908971" y="1423925"/>
                  </a:lnTo>
                  <a:lnTo>
                    <a:pt x="952707" y="1410893"/>
                  </a:lnTo>
                  <a:lnTo>
                    <a:pt x="995239" y="1395227"/>
                  </a:lnTo>
                  <a:lnTo>
                    <a:pt x="1036472" y="1377022"/>
                  </a:lnTo>
                  <a:lnTo>
                    <a:pt x="1076311" y="1356374"/>
                  </a:lnTo>
                  <a:lnTo>
                    <a:pt x="1114660" y="1333377"/>
                  </a:lnTo>
                  <a:lnTo>
                    <a:pt x="1151424" y="1308127"/>
                  </a:lnTo>
                  <a:lnTo>
                    <a:pt x="1186508" y="1280720"/>
                  </a:lnTo>
                  <a:lnTo>
                    <a:pt x="1219815" y="1251251"/>
                  </a:lnTo>
                  <a:lnTo>
                    <a:pt x="1251251" y="1219814"/>
                  </a:lnTo>
                  <a:lnTo>
                    <a:pt x="1280721" y="1186507"/>
                  </a:lnTo>
                  <a:lnTo>
                    <a:pt x="1308128" y="1151424"/>
                  </a:lnTo>
                  <a:lnTo>
                    <a:pt x="1333378" y="1114660"/>
                  </a:lnTo>
                  <a:lnTo>
                    <a:pt x="1356375" y="1076311"/>
                  </a:lnTo>
                  <a:lnTo>
                    <a:pt x="1377023" y="1036472"/>
                  </a:lnTo>
                  <a:lnTo>
                    <a:pt x="1395228" y="995239"/>
                  </a:lnTo>
                  <a:lnTo>
                    <a:pt x="1410894" y="952707"/>
                  </a:lnTo>
                  <a:lnTo>
                    <a:pt x="1423926" y="908971"/>
                  </a:lnTo>
                  <a:lnTo>
                    <a:pt x="1434227" y="864127"/>
                  </a:lnTo>
                  <a:lnTo>
                    <a:pt x="1441704" y="818270"/>
                  </a:lnTo>
                  <a:lnTo>
                    <a:pt x="1446260" y="771496"/>
                  </a:lnTo>
                  <a:lnTo>
                    <a:pt x="1447800" y="723900"/>
                  </a:lnTo>
                  <a:lnTo>
                    <a:pt x="1446260" y="676303"/>
                  </a:lnTo>
                  <a:lnTo>
                    <a:pt x="1441704" y="629529"/>
                  </a:lnTo>
                  <a:lnTo>
                    <a:pt x="1434227" y="583672"/>
                  </a:lnTo>
                  <a:lnTo>
                    <a:pt x="1423926" y="538828"/>
                  </a:lnTo>
                  <a:lnTo>
                    <a:pt x="1410894" y="495092"/>
                  </a:lnTo>
                  <a:lnTo>
                    <a:pt x="1395228" y="452560"/>
                  </a:lnTo>
                  <a:lnTo>
                    <a:pt x="1377023" y="411327"/>
                  </a:lnTo>
                  <a:lnTo>
                    <a:pt x="1356375" y="371488"/>
                  </a:lnTo>
                  <a:lnTo>
                    <a:pt x="1333378" y="333139"/>
                  </a:lnTo>
                  <a:lnTo>
                    <a:pt x="1308128" y="296375"/>
                  </a:lnTo>
                  <a:lnTo>
                    <a:pt x="1280721" y="261291"/>
                  </a:lnTo>
                  <a:lnTo>
                    <a:pt x="1251251" y="227984"/>
                  </a:lnTo>
                  <a:lnTo>
                    <a:pt x="1219815" y="196548"/>
                  </a:lnTo>
                  <a:lnTo>
                    <a:pt x="1186508" y="167078"/>
                  </a:lnTo>
                  <a:lnTo>
                    <a:pt x="1151424" y="139671"/>
                  </a:lnTo>
                  <a:lnTo>
                    <a:pt x="1114660" y="114421"/>
                  </a:lnTo>
                  <a:lnTo>
                    <a:pt x="1076311" y="91424"/>
                  </a:lnTo>
                  <a:lnTo>
                    <a:pt x="1036472" y="70776"/>
                  </a:lnTo>
                  <a:lnTo>
                    <a:pt x="995239" y="52571"/>
                  </a:lnTo>
                  <a:lnTo>
                    <a:pt x="952707" y="36905"/>
                  </a:lnTo>
                  <a:lnTo>
                    <a:pt x="908971" y="23873"/>
                  </a:lnTo>
                  <a:lnTo>
                    <a:pt x="864127" y="13572"/>
                  </a:lnTo>
                  <a:lnTo>
                    <a:pt x="818270" y="6095"/>
                  </a:lnTo>
                  <a:lnTo>
                    <a:pt x="771496" y="1539"/>
                  </a:lnTo>
                  <a:lnTo>
                    <a:pt x="7239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9799" y="5334000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723900"/>
                  </a:moveTo>
                  <a:lnTo>
                    <a:pt x="1539" y="676303"/>
                  </a:lnTo>
                  <a:lnTo>
                    <a:pt x="6095" y="629529"/>
                  </a:lnTo>
                  <a:lnTo>
                    <a:pt x="13572" y="583672"/>
                  </a:lnTo>
                  <a:lnTo>
                    <a:pt x="23873" y="538828"/>
                  </a:lnTo>
                  <a:lnTo>
                    <a:pt x="36905" y="495092"/>
                  </a:lnTo>
                  <a:lnTo>
                    <a:pt x="52571" y="452560"/>
                  </a:lnTo>
                  <a:lnTo>
                    <a:pt x="70776" y="411327"/>
                  </a:lnTo>
                  <a:lnTo>
                    <a:pt x="91424" y="371488"/>
                  </a:lnTo>
                  <a:lnTo>
                    <a:pt x="114421" y="333139"/>
                  </a:lnTo>
                  <a:lnTo>
                    <a:pt x="139671" y="296375"/>
                  </a:lnTo>
                  <a:lnTo>
                    <a:pt x="167078" y="261291"/>
                  </a:lnTo>
                  <a:lnTo>
                    <a:pt x="196548" y="227984"/>
                  </a:lnTo>
                  <a:lnTo>
                    <a:pt x="227984" y="196548"/>
                  </a:lnTo>
                  <a:lnTo>
                    <a:pt x="261291" y="167078"/>
                  </a:lnTo>
                  <a:lnTo>
                    <a:pt x="296375" y="139671"/>
                  </a:lnTo>
                  <a:lnTo>
                    <a:pt x="333139" y="114421"/>
                  </a:lnTo>
                  <a:lnTo>
                    <a:pt x="371488" y="91424"/>
                  </a:lnTo>
                  <a:lnTo>
                    <a:pt x="411327" y="70776"/>
                  </a:lnTo>
                  <a:lnTo>
                    <a:pt x="452560" y="52571"/>
                  </a:lnTo>
                  <a:lnTo>
                    <a:pt x="495092" y="36905"/>
                  </a:lnTo>
                  <a:lnTo>
                    <a:pt x="538828" y="23873"/>
                  </a:lnTo>
                  <a:lnTo>
                    <a:pt x="583672" y="13572"/>
                  </a:lnTo>
                  <a:lnTo>
                    <a:pt x="629529" y="6095"/>
                  </a:lnTo>
                  <a:lnTo>
                    <a:pt x="676303" y="1539"/>
                  </a:lnTo>
                  <a:lnTo>
                    <a:pt x="723900" y="0"/>
                  </a:lnTo>
                  <a:lnTo>
                    <a:pt x="771496" y="1539"/>
                  </a:lnTo>
                  <a:lnTo>
                    <a:pt x="818270" y="6095"/>
                  </a:lnTo>
                  <a:lnTo>
                    <a:pt x="864127" y="13572"/>
                  </a:lnTo>
                  <a:lnTo>
                    <a:pt x="908971" y="23873"/>
                  </a:lnTo>
                  <a:lnTo>
                    <a:pt x="952707" y="36905"/>
                  </a:lnTo>
                  <a:lnTo>
                    <a:pt x="995239" y="52571"/>
                  </a:lnTo>
                  <a:lnTo>
                    <a:pt x="1036472" y="70776"/>
                  </a:lnTo>
                  <a:lnTo>
                    <a:pt x="1076311" y="91424"/>
                  </a:lnTo>
                  <a:lnTo>
                    <a:pt x="1114660" y="114421"/>
                  </a:lnTo>
                  <a:lnTo>
                    <a:pt x="1151424" y="139671"/>
                  </a:lnTo>
                  <a:lnTo>
                    <a:pt x="1186508" y="167078"/>
                  </a:lnTo>
                  <a:lnTo>
                    <a:pt x="1219815" y="196548"/>
                  </a:lnTo>
                  <a:lnTo>
                    <a:pt x="1251251" y="227984"/>
                  </a:lnTo>
                  <a:lnTo>
                    <a:pt x="1280721" y="261291"/>
                  </a:lnTo>
                  <a:lnTo>
                    <a:pt x="1308128" y="296375"/>
                  </a:lnTo>
                  <a:lnTo>
                    <a:pt x="1333378" y="333139"/>
                  </a:lnTo>
                  <a:lnTo>
                    <a:pt x="1356375" y="371488"/>
                  </a:lnTo>
                  <a:lnTo>
                    <a:pt x="1377023" y="411327"/>
                  </a:lnTo>
                  <a:lnTo>
                    <a:pt x="1395228" y="452560"/>
                  </a:lnTo>
                  <a:lnTo>
                    <a:pt x="1410894" y="495092"/>
                  </a:lnTo>
                  <a:lnTo>
                    <a:pt x="1423926" y="538828"/>
                  </a:lnTo>
                  <a:lnTo>
                    <a:pt x="1434227" y="583672"/>
                  </a:lnTo>
                  <a:lnTo>
                    <a:pt x="1441704" y="629529"/>
                  </a:lnTo>
                  <a:lnTo>
                    <a:pt x="1446260" y="676303"/>
                  </a:lnTo>
                  <a:lnTo>
                    <a:pt x="1447800" y="723900"/>
                  </a:lnTo>
                  <a:lnTo>
                    <a:pt x="1446260" y="771496"/>
                  </a:lnTo>
                  <a:lnTo>
                    <a:pt x="1441704" y="818270"/>
                  </a:lnTo>
                  <a:lnTo>
                    <a:pt x="1434227" y="864127"/>
                  </a:lnTo>
                  <a:lnTo>
                    <a:pt x="1423926" y="908971"/>
                  </a:lnTo>
                  <a:lnTo>
                    <a:pt x="1410894" y="952707"/>
                  </a:lnTo>
                  <a:lnTo>
                    <a:pt x="1395228" y="995239"/>
                  </a:lnTo>
                  <a:lnTo>
                    <a:pt x="1377023" y="1036472"/>
                  </a:lnTo>
                  <a:lnTo>
                    <a:pt x="1356375" y="1076311"/>
                  </a:lnTo>
                  <a:lnTo>
                    <a:pt x="1333378" y="1114660"/>
                  </a:lnTo>
                  <a:lnTo>
                    <a:pt x="1308128" y="1151424"/>
                  </a:lnTo>
                  <a:lnTo>
                    <a:pt x="1280721" y="1186507"/>
                  </a:lnTo>
                  <a:lnTo>
                    <a:pt x="1251251" y="1219814"/>
                  </a:lnTo>
                  <a:lnTo>
                    <a:pt x="1219815" y="1251251"/>
                  </a:lnTo>
                  <a:lnTo>
                    <a:pt x="1186508" y="1280720"/>
                  </a:lnTo>
                  <a:lnTo>
                    <a:pt x="1151424" y="1308127"/>
                  </a:lnTo>
                  <a:lnTo>
                    <a:pt x="1114660" y="1333377"/>
                  </a:lnTo>
                  <a:lnTo>
                    <a:pt x="1076311" y="1356374"/>
                  </a:lnTo>
                  <a:lnTo>
                    <a:pt x="1036472" y="1377022"/>
                  </a:lnTo>
                  <a:lnTo>
                    <a:pt x="995239" y="1395227"/>
                  </a:lnTo>
                  <a:lnTo>
                    <a:pt x="952707" y="1410893"/>
                  </a:lnTo>
                  <a:lnTo>
                    <a:pt x="908971" y="1423925"/>
                  </a:lnTo>
                  <a:lnTo>
                    <a:pt x="864127" y="1434226"/>
                  </a:lnTo>
                  <a:lnTo>
                    <a:pt x="818270" y="1441703"/>
                  </a:lnTo>
                  <a:lnTo>
                    <a:pt x="771496" y="1446258"/>
                  </a:lnTo>
                  <a:lnTo>
                    <a:pt x="723900" y="1447798"/>
                  </a:lnTo>
                  <a:lnTo>
                    <a:pt x="676303" y="1446258"/>
                  </a:lnTo>
                  <a:lnTo>
                    <a:pt x="629529" y="1441703"/>
                  </a:lnTo>
                  <a:lnTo>
                    <a:pt x="583672" y="1434226"/>
                  </a:lnTo>
                  <a:lnTo>
                    <a:pt x="538828" y="1423925"/>
                  </a:lnTo>
                  <a:lnTo>
                    <a:pt x="495092" y="1410893"/>
                  </a:lnTo>
                  <a:lnTo>
                    <a:pt x="452560" y="1395227"/>
                  </a:lnTo>
                  <a:lnTo>
                    <a:pt x="411327" y="1377022"/>
                  </a:lnTo>
                  <a:lnTo>
                    <a:pt x="371488" y="1356374"/>
                  </a:lnTo>
                  <a:lnTo>
                    <a:pt x="333139" y="1333377"/>
                  </a:lnTo>
                  <a:lnTo>
                    <a:pt x="296375" y="1308127"/>
                  </a:lnTo>
                  <a:lnTo>
                    <a:pt x="261291" y="1280720"/>
                  </a:lnTo>
                  <a:lnTo>
                    <a:pt x="227984" y="1251251"/>
                  </a:lnTo>
                  <a:lnTo>
                    <a:pt x="196548" y="1219814"/>
                  </a:lnTo>
                  <a:lnTo>
                    <a:pt x="167078" y="1186507"/>
                  </a:lnTo>
                  <a:lnTo>
                    <a:pt x="139671" y="1151424"/>
                  </a:lnTo>
                  <a:lnTo>
                    <a:pt x="114421" y="1114660"/>
                  </a:lnTo>
                  <a:lnTo>
                    <a:pt x="91424" y="1076311"/>
                  </a:lnTo>
                  <a:lnTo>
                    <a:pt x="70776" y="1036472"/>
                  </a:lnTo>
                  <a:lnTo>
                    <a:pt x="52571" y="995239"/>
                  </a:lnTo>
                  <a:lnTo>
                    <a:pt x="36905" y="952707"/>
                  </a:lnTo>
                  <a:lnTo>
                    <a:pt x="23873" y="908971"/>
                  </a:lnTo>
                  <a:lnTo>
                    <a:pt x="13572" y="864127"/>
                  </a:lnTo>
                  <a:lnTo>
                    <a:pt x="6095" y="818270"/>
                  </a:lnTo>
                  <a:lnTo>
                    <a:pt x="1539" y="771496"/>
                  </a:lnTo>
                  <a:lnTo>
                    <a:pt x="0" y="723900"/>
                  </a:lnTo>
                  <a:close/>
                </a:path>
              </a:pathLst>
            </a:custGeom>
            <a:ln w="24384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72681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6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64016"/>
            <a:ext cx="7256145" cy="4133215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height="100"&gt;</a:t>
            </a:r>
            <a:endParaRPr sz="2200">
              <a:latin typeface="Constantia"/>
              <a:cs typeface="Constantia"/>
            </a:endParaRPr>
          </a:p>
          <a:p>
            <a:pPr marL="146685" marR="5080" indent="5715">
              <a:lnSpc>
                <a:spcPct val="120100"/>
              </a:lnSpc>
            </a:pPr>
            <a:r>
              <a:rPr sz="2200" spc="5" dirty="0">
                <a:latin typeface="Constantia"/>
                <a:cs typeface="Constantia"/>
              </a:rPr>
              <a:t>&lt;</a:t>
            </a:r>
            <a:r>
              <a:rPr sz="2200" spc="-30" dirty="0">
                <a:latin typeface="Constantia"/>
                <a:cs typeface="Constantia"/>
              </a:rPr>
              <a:t>r</a:t>
            </a:r>
            <a:r>
              <a:rPr sz="2200" dirty="0">
                <a:latin typeface="Constantia"/>
                <a:cs typeface="Constantia"/>
              </a:rPr>
              <a:t>e</a:t>
            </a:r>
            <a:r>
              <a:rPr sz="2200" spc="-15" dirty="0">
                <a:latin typeface="Constantia"/>
                <a:cs typeface="Constantia"/>
              </a:rPr>
              <a:t>c</a:t>
            </a:r>
            <a:r>
              <a:rPr sz="2200" dirty="0">
                <a:latin typeface="Constantia"/>
                <a:cs typeface="Constantia"/>
              </a:rPr>
              <a:t>t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</a:t>
            </a:r>
            <a:r>
              <a:rPr sz="2200" spc="-20" dirty="0">
                <a:latin typeface="Constantia"/>
                <a:cs typeface="Constantia"/>
              </a:rPr>
              <a:t>t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400</a:t>
            </a:r>
            <a:r>
              <a:rPr sz="2200" dirty="0">
                <a:latin typeface="Constantia"/>
                <a:cs typeface="Constantia"/>
              </a:rPr>
              <a:t>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dirty="0">
                <a:latin typeface="Constantia"/>
                <a:cs typeface="Constantia"/>
              </a:rPr>
              <a:t>ei</a:t>
            </a:r>
            <a:r>
              <a:rPr sz="2200" spc="-20" dirty="0">
                <a:latin typeface="Constantia"/>
                <a:cs typeface="Constantia"/>
              </a:rPr>
              <a:t>g</a:t>
            </a:r>
            <a:r>
              <a:rPr sz="2200" spc="-10" dirty="0">
                <a:latin typeface="Constantia"/>
                <a:cs typeface="Constantia"/>
              </a:rPr>
              <a:t>h</a:t>
            </a:r>
            <a:r>
              <a:rPr sz="2200" spc="-15" dirty="0">
                <a:latin typeface="Constantia"/>
                <a:cs typeface="Constantia"/>
              </a:rPr>
              <a:t>t</a:t>
            </a:r>
            <a:r>
              <a:rPr sz="2200" dirty="0">
                <a:latin typeface="Constantia"/>
                <a:cs typeface="Constantia"/>
              </a:rPr>
              <a:t>="</a:t>
            </a:r>
            <a:r>
              <a:rPr sz="2200" spc="5" dirty="0">
                <a:latin typeface="Constantia"/>
                <a:cs typeface="Constantia"/>
              </a:rPr>
              <a:t>100</a:t>
            </a:r>
            <a:r>
              <a:rPr sz="2200" dirty="0">
                <a:latin typeface="Constantia"/>
                <a:cs typeface="Constantia"/>
              </a:rPr>
              <a:t>"  </a:t>
            </a:r>
            <a:r>
              <a:rPr sz="2200" spc="-10" dirty="0">
                <a:latin typeface="Constantia"/>
                <a:cs typeface="Constantia"/>
              </a:rPr>
              <a:t>style="fill:rgb(0,0,255);stroke-width:10;stroke:rgb(0,0,0)"</a:t>
            </a:r>
            <a:r>
              <a:rPr sz="2200" spc="-1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34311" y="5849111"/>
            <a:ext cx="3088005" cy="878205"/>
            <a:chOff x="1734311" y="5849111"/>
            <a:chExt cx="3088005" cy="878205"/>
          </a:xfrm>
        </p:grpSpPr>
        <p:sp>
          <p:nvSpPr>
            <p:cNvPr id="11" name="object 11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3048000" y="0"/>
                  </a:moveTo>
                  <a:lnTo>
                    <a:pt x="0" y="0"/>
                  </a:lnTo>
                  <a:lnTo>
                    <a:pt x="0" y="838200"/>
                  </a:lnTo>
                  <a:lnTo>
                    <a:pt x="3048000" y="8382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0E6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4123" y="5868923"/>
              <a:ext cx="3048000" cy="838200"/>
            </a:xfrm>
            <a:custGeom>
              <a:avLst/>
              <a:gdLst/>
              <a:ahLst/>
              <a:cxnLst/>
              <a:rect l="l" t="t" r="r" b="b"/>
              <a:pathLst>
                <a:path w="3048000" h="838200">
                  <a:moveTo>
                    <a:pt x="0" y="838200"/>
                  </a:moveTo>
                  <a:lnTo>
                    <a:pt x="3048000" y="838200"/>
                  </a:lnTo>
                  <a:lnTo>
                    <a:pt x="3048000" y="0"/>
                  </a:lnTo>
                  <a:lnTo>
                    <a:pt x="0" y="0"/>
                  </a:lnTo>
                  <a:lnTo>
                    <a:pt x="0" y="838200"/>
                  </a:lnTo>
                  <a:close/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18426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25" dirty="0">
                <a:latin typeface="Calibri"/>
                <a:cs typeface="Calibri"/>
              </a:rPr>
              <a:t> Rounded</a:t>
            </a:r>
            <a:r>
              <a:rPr sz="5000" spc="-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Rectangle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77392"/>
            <a:ext cx="7406005" cy="41522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200" spc="-5" dirty="0">
                <a:latin typeface="Constantia"/>
                <a:cs typeface="Constantia"/>
              </a:rPr>
              <a:t>&lt;svg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width="400"</a:t>
            </a:r>
            <a:r>
              <a:rPr sz="2200" spc="-6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height="180"&gt;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latin typeface="Constantia"/>
                <a:cs typeface="Constantia"/>
              </a:rPr>
              <a:t>&lt;rect</a:t>
            </a:r>
            <a:r>
              <a:rPr sz="2200" spc="-1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x="50"</a:t>
            </a:r>
            <a:r>
              <a:rPr sz="2200" spc="-114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y="20"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rx="20"</a:t>
            </a:r>
            <a:r>
              <a:rPr sz="2200" spc="-65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ry="20"</a:t>
            </a:r>
            <a:r>
              <a:rPr sz="2200" spc="-9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width="150"</a:t>
            </a:r>
            <a:r>
              <a:rPr sz="2200" spc="-40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height="150"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style="fill:red;stroke:black;stroke-width:5;opacity:0.5"</a:t>
            </a:r>
            <a:r>
              <a:rPr sz="2200" spc="-13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4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400">
              <a:latin typeface="Constantia"/>
              <a:cs typeface="Constant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96311" y="5544311"/>
            <a:ext cx="1716405" cy="1259205"/>
            <a:chOff x="2496311" y="5544311"/>
            <a:chExt cx="1716405" cy="1259205"/>
          </a:xfrm>
        </p:grpSpPr>
        <p:sp>
          <p:nvSpPr>
            <p:cNvPr id="11" name="object 11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1473200" y="0"/>
                  </a:moveTo>
                  <a:lnTo>
                    <a:pt x="203200" y="0"/>
                  </a:lnTo>
                  <a:lnTo>
                    <a:pt x="156594" y="5367"/>
                  </a:lnTo>
                  <a:lnTo>
                    <a:pt x="113818" y="20654"/>
                  </a:lnTo>
                  <a:lnTo>
                    <a:pt x="76090" y="44642"/>
                  </a:lnTo>
                  <a:lnTo>
                    <a:pt x="44626" y="76111"/>
                  </a:lnTo>
                  <a:lnTo>
                    <a:pt x="20645" y="113840"/>
                  </a:lnTo>
                  <a:lnTo>
                    <a:pt x="5364" y="156610"/>
                  </a:lnTo>
                  <a:lnTo>
                    <a:pt x="0" y="203200"/>
                  </a:lnTo>
                  <a:lnTo>
                    <a:pt x="0" y="1016000"/>
                  </a:lnTo>
                  <a:lnTo>
                    <a:pt x="5364" y="1062589"/>
                  </a:lnTo>
                  <a:lnTo>
                    <a:pt x="20645" y="1105358"/>
                  </a:lnTo>
                  <a:lnTo>
                    <a:pt x="44626" y="1143087"/>
                  </a:lnTo>
                  <a:lnTo>
                    <a:pt x="76090" y="1174556"/>
                  </a:lnTo>
                  <a:lnTo>
                    <a:pt x="113818" y="1198544"/>
                  </a:lnTo>
                  <a:lnTo>
                    <a:pt x="156594" y="1213831"/>
                  </a:lnTo>
                  <a:lnTo>
                    <a:pt x="203200" y="1219198"/>
                  </a:lnTo>
                  <a:lnTo>
                    <a:pt x="1473200" y="1219198"/>
                  </a:lnTo>
                  <a:lnTo>
                    <a:pt x="1519805" y="1213831"/>
                  </a:lnTo>
                  <a:lnTo>
                    <a:pt x="1562581" y="1198544"/>
                  </a:lnTo>
                  <a:lnTo>
                    <a:pt x="1600309" y="1174556"/>
                  </a:lnTo>
                  <a:lnTo>
                    <a:pt x="1631773" y="1143087"/>
                  </a:lnTo>
                  <a:lnTo>
                    <a:pt x="1655754" y="1105358"/>
                  </a:lnTo>
                  <a:lnTo>
                    <a:pt x="1671035" y="1062589"/>
                  </a:lnTo>
                  <a:lnTo>
                    <a:pt x="1676400" y="1016000"/>
                  </a:lnTo>
                  <a:lnTo>
                    <a:pt x="1676400" y="203200"/>
                  </a:lnTo>
                  <a:lnTo>
                    <a:pt x="1671035" y="156610"/>
                  </a:lnTo>
                  <a:lnTo>
                    <a:pt x="1655754" y="113840"/>
                  </a:lnTo>
                  <a:lnTo>
                    <a:pt x="1631773" y="76111"/>
                  </a:lnTo>
                  <a:lnTo>
                    <a:pt x="1600309" y="44642"/>
                  </a:lnTo>
                  <a:lnTo>
                    <a:pt x="1562581" y="20654"/>
                  </a:lnTo>
                  <a:lnTo>
                    <a:pt x="1519805" y="5367"/>
                  </a:lnTo>
                  <a:lnTo>
                    <a:pt x="147320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16123" y="5564123"/>
              <a:ext cx="1676400" cy="1219200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203200"/>
                  </a:moveTo>
                  <a:lnTo>
                    <a:pt x="5364" y="156610"/>
                  </a:lnTo>
                  <a:lnTo>
                    <a:pt x="20645" y="113840"/>
                  </a:lnTo>
                  <a:lnTo>
                    <a:pt x="44626" y="76111"/>
                  </a:lnTo>
                  <a:lnTo>
                    <a:pt x="76090" y="44642"/>
                  </a:lnTo>
                  <a:lnTo>
                    <a:pt x="113818" y="20654"/>
                  </a:lnTo>
                  <a:lnTo>
                    <a:pt x="156594" y="5367"/>
                  </a:lnTo>
                  <a:lnTo>
                    <a:pt x="203200" y="0"/>
                  </a:lnTo>
                  <a:lnTo>
                    <a:pt x="1473200" y="0"/>
                  </a:lnTo>
                  <a:lnTo>
                    <a:pt x="1519805" y="5367"/>
                  </a:lnTo>
                  <a:lnTo>
                    <a:pt x="1562581" y="20654"/>
                  </a:lnTo>
                  <a:lnTo>
                    <a:pt x="1600309" y="44642"/>
                  </a:lnTo>
                  <a:lnTo>
                    <a:pt x="1631773" y="76111"/>
                  </a:lnTo>
                  <a:lnTo>
                    <a:pt x="1655754" y="113840"/>
                  </a:lnTo>
                  <a:lnTo>
                    <a:pt x="1671035" y="156610"/>
                  </a:lnTo>
                  <a:lnTo>
                    <a:pt x="1676400" y="203200"/>
                  </a:lnTo>
                  <a:lnTo>
                    <a:pt x="1676400" y="1016000"/>
                  </a:lnTo>
                  <a:lnTo>
                    <a:pt x="1671035" y="1062589"/>
                  </a:lnTo>
                  <a:lnTo>
                    <a:pt x="1655754" y="1105358"/>
                  </a:lnTo>
                  <a:lnTo>
                    <a:pt x="1631773" y="1143087"/>
                  </a:lnTo>
                  <a:lnTo>
                    <a:pt x="1600309" y="1174556"/>
                  </a:lnTo>
                  <a:lnTo>
                    <a:pt x="1562581" y="1198544"/>
                  </a:lnTo>
                  <a:lnTo>
                    <a:pt x="1519805" y="1213831"/>
                  </a:lnTo>
                  <a:lnTo>
                    <a:pt x="1473200" y="1219198"/>
                  </a:lnTo>
                  <a:lnTo>
                    <a:pt x="203200" y="1219198"/>
                  </a:lnTo>
                  <a:lnTo>
                    <a:pt x="156594" y="1213831"/>
                  </a:lnTo>
                  <a:lnTo>
                    <a:pt x="113818" y="1198544"/>
                  </a:lnTo>
                  <a:lnTo>
                    <a:pt x="76090" y="1174556"/>
                  </a:lnTo>
                  <a:lnTo>
                    <a:pt x="44626" y="1143087"/>
                  </a:lnTo>
                  <a:lnTo>
                    <a:pt x="20645" y="1105358"/>
                  </a:lnTo>
                  <a:lnTo>
                    <a:pt x="5364" y="1062589"/>
                  </a:lnTo>
                  <a:lnTo>
                    <a:pt x="0" y="1016000"/>
                  </a:lnTo>
                  <a:lnTo>
                    <a:pt x="0" y="203200"/>
                  </a:lnTo>
                  <a:close/>
                </a:path>
              </a:pathLst>
            </a:custGeom>
            <a:ln w="39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2301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95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Star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453294"/>
            <a:ext cx="7973695" cy="45345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600" spc="-10" dirty="0">
                <a:solidFill>
                  <a:srgbClr val="C00000"/>
                </a:solidFill>
                <a:latin typeface="Constantia"/>
                <a:cs typeface="Constantia"/>
              </a:rPr>
              <a:t>Example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spc="5" dirty="0">
                <a:latin typeface="Constantia"/>
                <a:cs typeface="Constantia"/>
              </a:rPr>
              <a:t>&lt;!DOCTYPE</a:t>
            </a:r>
            <a:r>
              <a:rPr sz="2200" spc="-9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&lt;svg</a:t>
            </a:r>
            <a:r>
              <a:rPr sz="2200" spc="-8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width="300"</a:t>
            </a:r>
            <a:r>
              <a:rPr sz="2200" spc="-7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height="200"&gt;</a:t>
            </a:r>
            <a:endParaRPr sz="2200">
              <a:latin typeface="Constantia"/>
              <a:cs typeface="Constantia"/>
            </a:endParaRPr>
          </a:p>
          <a:p>
            <a:pPr marL="152400">
              <a:lnSpc>
                <a:spcPct val="100000"/>
              </a:lnSpc>
              <a:spcBef>
                <a:spcPts val="530"/>
              </a:spcBef>
            </a:pPr>
            <a:r>
              <a:rPr sz="2200" spc="-15" dirty="0">
                <a:latin typeface="Constantia"/>
                <a:cs typeface="Constantia"/>
              </a:rPr>
              <a:t>&lt;polygon</a:t>
            </a:r>
            <a:r>
              <a:rPr sz="2200" spc="-12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points="100,10</a:t>
            </a:r>
            <a:r>
              <a:rPr sz="2200" spc="-80" dirty="0">
                <a:latin typeface="Constantia"/>
                <a:cs typeface="Constantia"/>
              </a:rPr>
              <a:t> </a:t>
            </a:r>
            <a:r>
              <a:rPr sz="2200" spc="5" dirty="0">
                <a:latin typeface="Constantia"/>
                <a:cs typeface="Constantia"/>
              </a:rPr>
              <a:t>40,198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190,78</a:t>
            </a:r>
            <a:r>
              <a:rPr sz="2200" spc="-55" dirty="0">
                <a:latin typeface="Constantia"/>
                <a:cs typeface="Constantia"/>
              </a:rPr>
              <a:t> </a:t>
            </a:r>
            <a:r>
              <a:rPr sz="2200" spc="-5" dirty="0">
                <a:latin typeface="Constantia"/>
                <a:cs typeface="Constantia"/>
              </a:rPr>
              <a:t>10,78</a:t>
            </a:r>
            <a:r>
              <a:rPr sz="2200" spc="-30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160,198"</a:t>
            </a:r>
            <a:endParaRPr sz="2200">
              <a:latin typeface="Constantia"/>
              <a:cs typeface="Constantia"/>
            </a:endParaRPr>
          </a:p>
          <a:p>
            <a:pPr marL="146685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latin typeface="Constantia"/>
                <a:cs typeface="Constantia"/>
              </a:rPr>
              <a:t>style="fill:lime;stroke:purple;stroke-width:5;fill-rule:evenodd;"</a:t>
            </a:r>
            <a:r>
              <a:rPr sz="2200" spc="75" dirty="0">
                <a:latin typeface="Constantia"/>
                <a:cs typeface="Constantia"/>
              </a:rPr>
              <a:t> </a:t>
            </a:r>
            <a:r>
              <a:rPr sz="2200" dirty="0">
                <a:latin typeface="Constantia"/>
                <a:cs typeface="Constantia"/>
              </a:rPr>
              <a:t>/&gt;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latin typeface="Constantia"/>
                <a:cs typeface="Constantia"/>
              </a:rPr>
              <a:t>&lt;/svg&gt;</a:t>
            </a:r>
            <a:endParaRPr sz="22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Constantia"/>
                <a:cs typeface="Constantia"/>
              </a:rPr>
              <a:t>&lt;/body&gt;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dirty="0">
                <a:latin typeface="Constantia"/>
                <a:cs typeface="Constantia"/>
              </a:rPr>
              <a:t>&lt;/html&gt;</a:t>
            </a:r>
            <a:endParaRPr sz="2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10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22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8400" y="4876798"/>
            <a:ext cx="1932431" cy="1953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243840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35" dirty="0">
                <a:latin typeface="Calibri"/>
                <a:cs typeface="Calibri"/>
              </a:rPr>
              <a:t>SVG</a:t>
            </a:r>
            <a:r>
              <a:rPr sz="5000" spc="-80" dirty="0">
                <a:latin typeface="Calibri"/>
                <a:cs typeface="Calibri"/>
              </a:rPr>
              <a:t> </a:t>
            </a:r>
            <a:r>
              <a:rPr sz="5000" spc="-20" dirty="0">
                <a:latin typeface="Calibri"/>
                <a:cs typeface="Calibri"/>
              </a:rPr>
              <a:t>Logo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585341"/>
            <a:ext cx="5137150" cy="42932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&lt;svg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height="130"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width="500"&gt;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&lt;defs&gt;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&lt;linearGradient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id="grad1"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x1="0%"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y1="0%" x2="100%"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y2="0%"&gt;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style="stop-color:rgb(255,255,0);stop-opacity:1"</a:t>
            </a:r>
            <a:r>
              <a:rPr sz="1400" spc="1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28067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Constantia"/>
                <a:cs typeface="Constantia"/>
              </a:rPr>
              <a:t>&lt;stop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offset="100%"</a:t>
            </a:r>
            <a:endParaRPr sz="1400">
              <a:latin typeface="Constantia"/>
              <a:cs typeface="Constantia"/>
            </a:endParaRPr>
          </a:p>
          <a:p>
            <a:pPr marL="27432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style="stop-color:rgb(255,0,0);stop-opacity:1"</a:t>
            </a:r>
            <a:r>
              <a:rPr sz="1400" spc="1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&lt;/linearGradient&gt;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&lt;/defs&gt;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&lt;ellipse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cx="100" cy="70"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rx="85"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dirty="0">
                <a:latin typeface="Constantia"/>
                <a:cs typeface="Constantia"/>
              </a:rPr>
              <a:t>ry="55"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fill="url(#grad1)"</a:t>
            </a:r>
            <a:r>
              <a:rPr sz="1400" spc="114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/&gt;</a:t>
            </a:r>
            <a:endParaRPr sz="1400">
              <a:latin typeface="Constantia"/>
              <a:cs typeface="Constantia"/>
            </a:endParaRPr>
          </a:p>
          <a:p>
            <a:pPr marL="97790" marR="861694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&lt;text</a:t>
            </a:r>
            <a:r>
              <a:rPr sz="1400" spc="-5" dirty="0">
                <a:latin typeface="Constantia"/>
                <a:cs typeface="Constantia"/>
              </a:rPr>
              <a:t> fill="#ffffff"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font-size="45"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font-family="Verdana"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x="50"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y="86"&gt;SVG&lt;/text&gt;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&lt;/svg&gt;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solidFill>
                  <a:srgbClr val="C00000"/>
                </a:solidFill>
                <a:latin typeface="Constantia"/>
                <a:cs typeface="Constantia"/>
              </a:rPr>
              <a:t>Output:</a:t>
            </a:r>
            <a:endParaRPr sz="14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28800" y="5562600"/>
            <a:ext cx="1780031" cy="113385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1143000"/>
            <a:ext cx="8229600" cy="11430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sz="4500" spc="-15" dirty="0">
                <a:latin typeface="Calibri"/>
                <a:cs typeface="Calibri"/>
              </a:rPr>
              <a:t>Differences</a:t>
            </a:r>
            <a:r>
              <a:rPr sz="4500" spc="-125" dirty="0">
                <a:latin typeface="Calibri"/>
                <a:cs typeface="Calibri"/>
              </a:rPr>
              <a:t> </a:t>
            </a:r>
            <a:r>
              <a:rPr sz="4500" spc="-5" dirty="0">
                <a:latin typeface="Calibri"/>
                <a:cs typeface="Calibri"/>
              </a:rPr>
              <a:t>Between</a:t>
            </a:r>
            <a:r>
              <a:rPr sz="4500" spc="-70" dirty="0">
                <a:latin typeface="Calibri"/>
                <a:cs typeface="Calibri"/>
              </a:rPr>
              <a:t> </a:t>
            </a:r>
            <a:r>
              <a:rPr sz="4500" spc="-25" dirty="0">
                <a:latin typeface="Calibri"/>
                <a:cs typeface="Calibri"/>
              </a:rPr>
              <a:t>Canvas</a:t>
            </a:r>
            <a:r>
              <a:rPr sz="4500" spc="-65" dirty="0">
                <a:latin typeface="Calibri"/>
                <a:cs typeface="Calibri"/>
              </a:rPr>
              <a:t> </a:t>
            </a:r>
            <a:r>
              <a:rPr sz="4500" spc="5" dirty="0">
                <a:latin typeface="Calibri"/>
                <a:cs typeface="Calibri"/>
              </a:rPr>
              <a:t>and </a:t>
            </a:r>
            <a:r>
              <a:rPr sz="4500" spc="-1000" dirty="0">
                <a:latin typeface="Calibri"/>
                <a:cs typeface="Calibri"/>
              </a:rPr>
              <a:t> </a:t>
            </a:r>
            <a:r>
              <a:rPr sz="4500" spc="-20" dirty="0">
                <a:latin typeface="Calibri"/>
                <a:cs typeface="Calibri"/>
              </a:rPr>
              <a:t>SVG</a:t>
            </a:r>
            <a:endParaRPr sz="45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52405615"/>
              </p:ext>
            </p:extLst>
          </p:nvPr>
        </p:nvGraphicFramePr>
        <p:xfrm>
          <a:off x="450850" y="2442210"/>
          <a:ext cx="8229600" cy="3577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499357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Canvas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SVG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D0D9"/>
                    </a:solidFill>
                  </a:tcPr>
                </a:tc>
              </a:tr>
              <a:tr h="3078233">
                <a:tc>
                  <a:txBody>
                    <a:bodyPr/>
                    <a:lstStyle/>
                    <a:p>
                      <a:pPr marL="17208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dependent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45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ext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apab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ul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ima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.png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or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.jpg</a:t>
                      </a:r>
                    </a:p>
                    <a:p>
                      <a:pPr marL="17208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2720" algn="l"/>
                        </a:tabLst>
                      </a:pP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ell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-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lang="en-US" sz="1800" spc="-5" dirty="0" smtClean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5" dirty="0" smtClean="0">
                          <a:latin typeface="Constantia"/>
                          <a:cs typeface="Constantia"/>
                        </a:rPr>
                        <a:t>ames</a:t>
                      </a:r>
                      <a:endParaRPr lang="en-US" sz="1800" spc="-5" dirty="0" smtClean="0">
                        <a:latin typeface="Constantia"/>
                        <a:cs typeface="Constantia"/>
                      </a:endParaRPr>
                    </a:p>
                    <a:p>
                      <a:pPr marL="37719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Raster based(Composed of Pixel)</a:t>
                      </a:r>
                    </a:p>
                    <a:p>
                      <a:pPr marL="37719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 smtClean="0">
                          <a:latin typeface="Constantia"/>
                          <a:cs typeface="Constantia"/>
                        </a:rPr>
                        <a:t>Canvas can be modified through script only.</a:t>
                      </a:r>
                    </a:p>
                    <a:p>
                      <a:pPr marL="9144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sz="1800" spc="-5" baseline="0" dirty="0" smtClean="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  <a:tc>
                  <a:txBody>
                    <a:bodyPr/>
                    <a:lstStyle/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250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Resolution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independent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Support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event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handlers</a:t>
                      </a: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Best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suited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large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areas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(Google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Maps)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spcBef>
                          <a:spcPts val="5"/>
                        </a:spcBef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Slow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rendering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complex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(anything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that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DOM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will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be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slow)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  <a:p>
                      <a:pPr marL="173355" indent="-81280">
                        <a:lnSpc>
                          <a:spcPct val="100000"/>
                        </a:lnSpc>
                        <a:buSzPct val="94444"/>
                        <a:buFont typeface="Arial MT"/>
                        <a:buChar char="•"/>
                        <a:tabLst>
                          <a:tab pos="173990" algn="l"/>
                        </a:tabLst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ed</a:t>
                      </a:r>
                      <a:r>
                        <a:rPr sz="1800" spc="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game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 smtClean="0">
                          <a:latin typeface="Constantia"/>
                          <a:cs typeface="Constantia"/>
                        </a:rPr>
                        <a:t>applica</a:t>
                      </a:r>
                      <a:r>
                        <a:rPr sz="1800" spc="-15" dirty="0" smtClean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 smtClean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 smtClean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 smtClean="0">
                          <a:latin typeface="Constantia"/>
                          <a:cs typeface="Constantia"/>
                        </a:rPr>
                        <a:t>s</a:t>
                      </a:r>
                      <a:r>
                        <a:rPr lang="en-US" sz="1800" dirty="0" smtClean="0">
                          <a:latin typeface="Constantia"/>
                          <a:cs typeface="Constantia"/>
                        </a:rPr>
                        <a:t>.</a:t>
                      </a:r>
                    </a:p>
                    <a:p>
                      <a:pPr marL="91440" indent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sz="1800" spc="-5" dirty="0" smtClean="0">
                          <a:latin typeface="Constantia"/>
                          <a:cs typeface="Constantia"/>
                        </a:rPr>
                        <a:t>Vector</a:t>
                      </a: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 based(Composed of Shapes)</a:t>
                      </a:r>
                    </a:p>
                    <a:p>
                      <a:pPr marL="377190" indent="-28575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SVG can be modified through script and </a:t>
                      </a:r>
                      <a:r>
                        <a:rPr lang="en-US" sz="1800" spc="-5" baseline="0" dirty="0" err="1" smtClean="0">
                          <a:latin typeface="Constantia"/>
                          <a:cs typeface="Constantia"/>
                        </a:rPr>
                        <a:t>css</a:t>
                      </a:r>
                      <a:r>
                        <a:rPr lang="en-US" sz="1800" spc="-5" baseline="0" dirty="0" smtClean="0">
                          <a:latin typeface="Constantia"/>
                          <a:cs typeface="Constantia"/>
                        </a:rPr>
                        <a:t>.</a:t>
                      </a: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ED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59073" y="1207388"/>
            <a:ext cx="262763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b="1" spc="-90" dirty="0"/>
              <a:t>Web</a:t>
            </a:r>
            <a:r>
              <a:rPr sz="4000" b="1" spc="-114" dirty="0"/>
              <a:t> </a:t>
            </a:r>
            <a:r>
              <a:rPr sz="4000" b="1" dirty="0"/>
              <a:t>Storage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46084" cy="5571397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is</a:t>
            </a:r>
            <a:r>
              <a:rPr sz="2800" spc="-12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one</a:t>
            </a:r>
            <a:r>
              <a:rPr sz="2800" spc="-114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great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10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HTML5</a:t>
            </a:r>
            <a:endParaRPr sz="2800" dirty="0">
              <a:latin typeface="Constantia"/>
              <a:cs typeface="Constantia"/>
            </a:endParaRPr>
          </a:p>
          <a:p>
            <a:pPr marL="287020" marR="16256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With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feature,</a:t>
            </a:r>
            <a:r>
              <a:rPr sz="2800" spc="65" dirty="0">
                <a:latin typeface="Constantia"/>
                <a:cs typeface="Constantia"/>
              </a:rPr>
              <a:t> </a:t>
            </a:r>
            <a:r>
              <a:rPr sz="2800" i="1" spc="-35" dirty="0">
                <a:latin typeface="Constantia"/>
                <a:cs typeface="Constantia"/>
              </a:rPr>
              <a:t>web</a:t>
            </a:r>
            <a:r>
              <a:rPr sz="2800" i="1" spc="4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applications</a:t>
            </a:r>
            <a:r>
              <a:rPr sz="2800" i="1" spc="10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can </a:t>
            </a:r>
            <a:r>
              <a:rPr sz="2800" i="1" spc="-15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locally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store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data</a:t>
            </a:r>
            <a:r>
              <a:rPr sz="2800" i="1" spc="15" dirty="0">
                <a:latin typeface="Constantia"/>
                <a:cs typeface="Constantia"/>
              </a:rPr>
              <a:t> </a:t>
            </a:r>
            <a:r>
              <a:rPr sz="2800" i="1" spc="-20" dirty="0">
                <a:latin typeface="Constantia"/>
                <a:cs typeface="Constantia"/>
              </a:rPr>
              <a:t>within</a:t>
            </a:r>
            <a:r>
              <a:rPr sz="2800" i="1" spc="7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0" dirty="0">
                <a:latin typeface="Constantia"/>
                <a:cs typeface="Constantia"/>
              </a:rPr>
              <a:t>browser</a:t>
            </a:r>
            <a:r>
              <a:rPr sz="2800" i="1" spc="-25" dirty="0">
                <a:latin typeface="Constantia"/>
                <a:cs typeface="Constantia"/>
              </a:rPr>
              <a:t> </a:t>
            </a:r>
            <a:r>
              <a:rPr sz="2800" i="1" spc="-5" dirty="0">
                <a:latin typeface="Constantia"/>
                <a:cs typeface="Constantia"/>
              </a:rPr>
              <a:t>on</a:t>
            </a:r>
            <a:r>
              <a:rPr sz="2800" i="1" spc="-20" dirty="0">
                <a:latin typeface="Constantia"/>
                <a:cs typeface="Constantia"/>
              </a:rPr>
              <a:t> </a:t>
            </a:r>
            <a:r>
              <a:rPr sz="2800" i="1" spc="-25" dirty="0">
                <a:latin typeface="Constantia"/>
                <a:cs typeface="Constantia"/>
              </a:rPr>
              <a:t>the</a:t>
            </a:r>
            <a:r>
              <a:rPr sz="2800" i="1" spc="20" dirty="0">
                <a:latin typeface="Constantia"/>
                <a:cs typeface="Constantia"/>
              </a:rPr>
              <a:t> </a:t>
            </a:r>
            <a:r>
              <a:rPr sz="2800" i="1" spc="-15" dirty="0">
                <a:latin typeface="Constantia"/>
                <a:cs typeface="Constantia"/>
              </a:rPr>
              <a:t>client</a:t>
            </a:r>
            <a:r>
              <a:rPr sz="2800" i="1" spc="25" dirty="0">
                <a:latin typeface="Constantia"/>
                <a:cs typeface="Constantia"/>
              </a:rPr>
              <a:t> </a:t>
            </a:r>
            <a:r>
              <a:rPr sz="2800" i="1" dirty="0">
                <a:latin typeface="Constantia"/>
                <a:cs typeface="Constantia"/>
              </a:rPr>
              <a:t>side</a:t>
            </a:r>
            <a:r>
              <a:rPr sz="2800" dirty="0">
                <a:latin typeface="Constantia"/>
                <a:cs typeface="Constantia"/>
              </a:rPr>
              <a:t>.</a:t>
            </a:r>
          </a:p>
          <a:p>
            <a:pPr marL="287020" marR="855344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40" dirty="0">
                <a:latin typeface="Constantia"/>
                <a:cs typeface="Constantia"/>
              </a:rPr>
              <a:t>It</a:t>
            </a:r>
            <a:r>
              <a:rPr sz="2800" spc="-110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stores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data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in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7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form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of</a:t>
            </a:r>
            <a:r>
              <a:rPr sz="2800" spc="5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key/value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pair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on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635" dirty="0">
                <a:latin typeface="Constantia"/>
                <a:cs typeface="Constantia"/>
              </a:rPr>
              <a:t> </a:t>
            </a:r>
            <a:r>
              <a:rPr sz="2800" spc="-50" dirty="0">
                <a:latin typeface="Constantia"/>
                <a:cs typeface="Constantia"/>
              </a:rPr>
              <a:t>browser.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75" dirty="0">
                <a:latin typeface="Constantia"/>
                <a:cs typeface="Constantia"/>
              </a:rPr>
              <a:t>Web</a:t>
            </a:r>
            <a:r>
              <a:rPr sz="2800" spc="-25" dirty="0">
                <a:latin typeface="Constantia"/>
                <a:cs typeface="Constantia"/>
              </a:rPr>
              <a:t> </a:t>
            </a:r>
            <a:r>
              <a:rPr sz="2800" spc="-35" dirty="0">
                <a:latin typeface="Constantia"/>
                <a:cs typeface="Constantia"/>
              </a:rPr>
              <a:t>Storage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sometimes</a:t>
            </a:r>
            <a:r>
              <a:rPr sz="2800" spc="-1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also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20" dirty="0">
                <a:latin typeface="Constantia"/>
                <a:cs typeface="Constantia"/>
              </a:rPr>
              <a:t>known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as</a:t>
            </a:r>
            <a:r>
              <a:rPr sz="2800" spc="-4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DOM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  <a:p>
            <a:pPr marL="287020" marR="2413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Storing </a:t>
            </a:r>
            <a:r>
              <a:rPr sz="2800" spc="-10" dirty="0">
                <a:latin typeface="Constantia"/>
                <a:cs typeface="Constantia"/>
              </a:rPr>
              <a:t>data </a:t>
            </a:r>
            <a:r>
              <a:rPr sz="2800" spc="-5" dirty="0">
                <a:latin typeface="Constantia"/>
                <a:cs typeface="Constantia"/>
              </a:rPr>
              <a:t>with </a:t>
            </a:r>
            <a:r>
              <a:rPr sz="2800" spc="-10" dirty="0">
                <a:latin typeface="Constantia"/>
                <a:cs typeface="Constantia"/>
              </a:rPr>
              <a:t>the </a:t>
            </a:r>
            <a:r>
              <a:rPr sz="2800" spc="-5" dirty="0">
                <a:latin typeface="Constantia"/>
                <a:cs typeface="Constantia"/>
              </a:rPr>
              <a:t>help </a:t>
            </a:r>
            <a:r>
              <a:rPr sz="2800" spc="-10" dirty="0">
                <a:latin typeface="Constantia"/>
                <a:cs typeface="Constantia"/>
              </a:rPr>
              <a:t>of </a:t>
            </a:r>
            <a:r>
              <a:rPr sz="2800" spc="-30" dirty="0">
                <a:latin typeface="Constantia"/>
                <a:cs typeface="Constantia"/>
              </a:rPr>
              <a:t>web storage </a:t>
            </a:r>
            <a:r>
              <a:rPr sz="2800" spc="-5" dirty="0">
                <a:latin typeface="Constantia"/>
                <a:cs typeface="Constantia"/>
              </a:rPr>
              <a:t>is similar </a:t>
            </a:r>
            <a:r>
              <a:rPr sz="2800" spc="-35" dirty="0">
                <a:latin typeface="Constantia"/>
                <a:cs typeface="Constantia"/>
              </a:rPr>
              <a:t>to 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cookies,</a:t>
            </a:r>
            <a:r>
              <a:rPr sz="2800" spc="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but</a:t>
            </a:r>
            <a:r>
              <a:rPr sz="2800" spc="-5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it</a:t>
            </a:r>
            <a:r>
              <a:rPr sz="2800" spc="-7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is</a:t>
            </a:r>
            <a:r>
              <a:rPr sz="2800" spc="-35" dirty="0">
                <a:latin typeface="Constantia"/>
                <a:cs typeface="Constantia"/>
              </a:rPr>
              <a:t> </a:t>
            </a:r>
            <a:r>
              <a:rPr sz="2800" spc="-25" dirty="0">
                <a:latin typeface="Constantia"/>
                <a:cs typeface="Constantia"/>
              </a:rPr>
              <a:t>better</a:t>
            </a:r>
            <a:r>
              <a:rPr sz="2800" spc="-12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faster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than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cookies</a:t>
            </a:r>
            <a:r>
              <a:rPr sz="2800" spc="-85" dirty="0">
                <a:latin typeface="Constantia"/>
                <a:cs typeface="Constantia"/>
              </a:rPr>
              <a:t> </a:t>
            </a:r>
            <a:r>
              <a:rPr sz="2800" spc="-30" dirty="0">
                <a:latin typeface="Constantia"/>
                <a:cs typeface="Constantia"/>
              </a:rPr>
              <a:t>storage.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49095" y="887095"/>
            <a:ext cx="58420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/>
              <a:t>HTML</a:t>
            </a:r>
            <a:r>
              <a:rPr sz="4000" spc="-270" dirty="0"/>
              <a:t> </a:t>
            </a:r>
            <a:r>
              <a:rPr sz="4000" spc="-280" dirty="0"/>
              <a:t>W</a:t>
            </a:r>
            <a:r>
              <a:rPr sz="4000" dirty="0"/>
              <a:t>eb</a:t>
            </a:r>
            <a:r>
              <a:rPr sz="4000" spc="-60" dirty="0"/>
              <a:t> </a:t>
            </a:r>
            <a:r>
              <a:rPr sz="4000" dirty="0"/>
              <a:t>Stora</a:t>
            </a:r>
            <a:r>
              <a:rPr sz="4000" spc="15" dirty="0"/>
              <a:t>g</a:t>
            </a:r>
            <a:r>
              <a:rPr sz="4000" dirty="0"/>
              <a:t>e</a:t>
            </a:r>
            <a:r>
              <a:rPr sz="4000" spc="-45" dirty="0"/>
              <a:t> </a:t>
            </a:r>
            <a:r>
              <a:rPr sz="4000" spc="5" dirty="0"/>
              <a:t>O</a:t>
            </a:r>
            <a:r>
              <a:rPr sz="4000" spc="15" dirty="0"/>
              <a:t>b</a:t>
            </a:r>
            <a:r>
              <a:rPr sz="4000" spc="5" dirty="0"/>
              <a:t>j</a:t>
            </a:r>
            <a:r>
              <a:rPr sz="4000" dirty="0"/>
              <a:t>ec</a:t>
            </a:r>
            <a:r>
              <a:rPr sz="4000" spc="-20" dirty="0"/>
              <a:t>t</a:t>
            </a:r>
            <a:r>
              <a:rPr sz="4000" dirty="0"/>
              <a:t>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40741" y="1687830"/>
            <a:ext cx="6550659" cy="4636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 indent="-107950">
              <a:lnSpc>
                <a:spcPct val="100000"/>
              </a:lnSpc>
              <a:spcBef>
                <a:spcPts val="100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window.sessionStorage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session</a:t>
            </a:r>
          </a:p>
          <a:p>
            <a:pPr marL="12700" marR="5080">
              <a:lnSpc>
                <a:spcPct val="100000"/>
              </a:lnSpc>
              <a:spcBef>
                <a:spcPts val="5"/>
              </a:spcBef>
              <a:buSzPct val="95833"/>
              <a:buChar char="•"/>
              <a:tabLst>
                <a:tab pos="120650" algn="l"/>
              </a:tabLst>
            </a:pPr>
            <a:r>
              <a:rPr sz="2400" spc="-15" dirty="0">
                <a:solidFill>
                  <a:srgbClr val="DC133B"/>
                </a:solidFill>
                <a:latin typeface="Times New Roman"/>
                <a:cs typeface="Times New Roman"/>
              </a:rPr>
              <a:t>window.localStorage</a:t>
            </a:r>
            <a:r>
              <a:rPr sz="2400" spc="50" dirty="0">
                <a:solidFill>
                  <a:srgbClr val="DC133B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-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no expiration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date</a:t>
            </a:r>
            <a:endParaRPr sz="2400" dirty="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(data is </a:t>
            </a:r>
            <a:r>
              <a:rPr sz="2400" dirty="0">
                <a:latin typeface="Times New Roman"/>
                <a:cs typeface="Times New Roman"/>
              </a:rPr>
              <a:t>lost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when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browser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</a:t>
            </a:r>
            <a:r>
              <a:rPr sz="2400" spc="-5" dirty="0">
                <a:latin typeface="Times New Roman"/>
                <a:cs typeface="Times New Roman"/>
              </a:rPr>
              <a:t> is closed)</a:t>
            </a:r>
            <a:endParaRPr sz="2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localStorage.setItem(key,</a:t>
            </a:r>
            <a:r>
              <a:rPr sz="2400" b="1" spc="10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value)</a:t>
            </a:r>
            <a:r>
              <a:rPr sz="2400" b="1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stores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</a:t>
            </a:r>
            <a:endParaRPr sz="2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Times New Roman"/>
                <a:cs typeface="Times New Roman"/>
              </a:rPr>
              <a:t>associated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with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06425" indent="-274320" algn="just">
              <a:lnSpc>
                <a:spcPct val="100000"/>
              </a:lnSpc>
              <a:spcBef>
                <a:spcPts val="58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localStorage.getItem(key) </a:t>
            </a:r>
            <a:r>
              <a:rPr sz="2400" spc="-5" dirty="0">
                <a:latin typeface="Times New Roman"/>
                <a:cs typeface="Times New Roman"/>
              </a:rPr>
              <a:t>retrieves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value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associated with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65" dirty="0">
                <a:latin typeface="Times New Roman"/>
                <a:cs typeface="Times New Roman"/>
              </a:rPr>
              <a:t>key.</a:t>
            </a:r>
            <a:endParaRPr sz="2400" dirty="0">
              <a:latin typeface="Times New Roman"/>
              <a:cs typeface="Times New Roman"/>
            </a:endParaRPr>
          </a:p>
          <a:p>
            <a:pPr marL="287020" marR="619760" indent="-274320" algn="just">
              <a:lnSpc>
                <a:spcPct val="100000"/>
              </a:lnSpc>
              <a:spcBef>
                <a:spcPts val="57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90" dirty="0">
                <a:latin typeface="Times New Roman"/>
                <a:cs typeface="Times New Roman"/>
              </a:rPr>
              <a:t>We </a:t>
            </a:r>
            <a:r>
              <a:rPr sz="2400" spc="-10" dirty="0">
                <a:latin typeface="Times New Roman"/>
                <a:cs typeface="Times New Roman"/>
              </a:rPr>
              <a:t>can </a:t>
            </a:r>
            <a:r>
              <a:rPr sz="2400" spc="-5" dirty="0">
                <a:latin typeface="Times New Roman"/>
                <a:cs typeface="Times New Roman"/>
              </a:rPr>
              <a:t>also remove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particular item from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storage </a:t>
            </a:r>
            <a:r>
              <a:rPr sz="2400" dirty="0">
                <a:latin typeface="Times New Roman"/>
                <a:cs typeface="Times New Roman"/>
              </a:rPr>
              <a:t>if it exists, by </a:t>
            </a:r>
            <a:r>
              <a:rPr sz="2400" spc="-5" dirty="0">
                <a:latin typeface="Times New Roman"/>
                <a:cs typeface="Times New Roman"/>
              </a:rPr>
              <a:t>passing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key name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removeItem()</a:t>
            </a:r>
            <a:r>
              <a:rPr sz="2400" spc="6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method,</a:t>
            </a:r>
          </a:p>
          <a:p>
            <a:pPr marL="287020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like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localStorage.removeItem(“Key").</a:t>
            </a:r>
            <a:endParaRPr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8036" y="1033652"/>
            <a:ext cx="344360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5" dirty="0">
                <a:latin typeface="Calibri"/>
                <a:cs typeface="Calibri"/>
              </a:rPr>
              <a:t>Local</a:t>
            </a:r>
            <a:r>
              <a:rPr sz="5000" spc="-6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Storage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26335"/>
            <a:ext cx="6903084" cy="4720523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3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&lt;!DOCTYPE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id="result"&gt;&lt;/div&gt;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10" dirty="0">
                <a:latin typeface="Times New Roman"/>
                <a:cs typeface="Times New Roman"/>
              </a:rPr>
              <a:t> Check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dirty="0">
                <a:latin typeface="Times New Roman"/>
                <a:cs typeface="Times New Roman"/>
              </a:rPr>
              <a:t> support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if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(typeof(Storage)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!== "undefined")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10" dirty="0">
                <a:latin typeface="Times New Roman"/>
                <a:cs typeface="Times New Roman"/>
              </a:rPr>
              <a:t>Store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localStorage.setItem("lastname",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"Smith");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dirty="0">
                <a:latin typeface="Times New Roman"/>
                <a:cs typeface="Times New Roman"/>
              </a:rPr>
              <a:t>//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Retrieve</a:t>
            </a:r>
            <a:endParaRPr sz="1400" dirty="0">
              <a:latin typeface="Times New Roman"/>
              <a:cs typeface="Times New Roman"/>
            </a:endParaRPr>
          </a:p>
          <a:p>
            <a:pPr marL="363220" indent="-3505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localStorage.getItem("lastname");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  <a:r>
              <a:rPr sz="1400" spc="-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else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{</a:t>
            </a:r>
          </a:p>
          <a:p>
            <a:pPr marL="363220" indent="-3505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362585" algn="l"/>
                <a:tab pos="363220" algn="l"/>
              </a:tabLst>
            </a:pPr>
            <a:r>
              <a:rPr sz="1400" spc="-5" dirty="0">
                <a:latin typeface="Times New Roman"/>
                <a:cs typeface="Times New Roman"/>
              </a:rPr>
              <a:t>document.getElementById("result").innerHTML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=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"Sorry,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your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browser</a:t>
            </a:r>
            <a:r>
              <a:rPr sz="1400" spc="5" dirty="0">
                <a:latin typeface="Times New Roman"/>
                <a:cs typeface="Times New Roman"/>
              </a:rPr>
              <a:t> does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not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support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Web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5" dirty="0">
                <a:latin typeface="Times New Roman"/>
                <a:cs typeface="Times New Roman"/>
              </a:rPr>
              <a:t>Storage...";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dirty="0">
                <a:latin typeface="Times New Roman"/>
                <a:cs typeface="Times New Roman"/>
              </a:rPr>
              <a:t>}</a:t>
            </a: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Times New Roman"/>
                <a:cs typeface="Times New Roman"/>
              </a:rPr>
              <a:t>&lt;/script&gt;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Font typeface="Segoe UI Symbol"/>
              <a:buChar char="⚫"/>
            </a:pP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9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268217" y="1335405"/>
            <a:ext cx="26092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5" dirty="0"/>
              <a:t>Session</a:t>
            </a:r>
            <a:r>
              <a:rPr sz="3200" spc="-55" dirty="0"/>
              <a:t> </a:t>
            </a:r>
            <a:r>
              <a:rPr sz="3200" spc="-5" dirty="0"/>
              <a:t>Storage</a:t>
            </a:r>
            <a:endParaRPr sz="3200"/>
          </a:p>
        </p:txBody>
      </p:sp>
      <p:sp>
        <p:nvSpPr>
          <p:cNvPr id="9" name="object 9"/>
          <p:cNvSpPr txBox="1"/>
          <p:nvPr/>
        </p:nvSpPr>
        <p:spPr>
          <a:xfrm>
            <a:off x="536244" y="1957577"/>
            <a:ext cx="7952740" cy="275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sessionStorage</a:t>
            </a:r>
            <a:r>
              <a:rPr sz="2800" spc="-7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equal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the</a:t>
            </a:r>
            <a:r>
              <a:rPr sz="2800" dirty="0">
                <a:latin typeface="Times New Roman"/>
                <a:cs typeface="Times New Roman"/>
              </a:rPr>
              <a:t> localStorage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object, </a:t>
            </a:r>
            <a:r>
              <a:rPr sz="2800" b="1" spc="5" dirty="0">
                <a:latin typeface="Times New Roman"/>
                <a:cs typeface="Times New Roman"/>
              </a:rPr>
              <a:t>except </a:t>
            </a:r>
            <a:r>
              <a:rPr sz="2800" spc="5" dirty="0">
                <a:latin typeface="Times New Roman"/>
                <a:cs typeface="Times New Roman"/>
              </a:rPr>
              <a:t>that it stores the data for </a:t>
            </a:r>
            <a:r>
              <a:rPr sz="2800" spc="10" dirty="0">
                <a:latin typeface="Times New Roman"/>
                <a:cs typeface="Times New Roman"/>
              </a:rPr>
              <a:t>only one 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session. The </a:t>
            </a:r>
            <a:r>
              <a:rPr sz="2800" spc="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is deleted when </a:t>
            </a:r>
            <a:r>
              <a:rPr sz="2800" spc="5" dirty="0">
                <a:latin typeface="Times New Roman"/>
                <a:cs typeface="Times New Roman"/>
              </a:rPr>
              <a:t>the user closes the 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specific</a:t>
            </a:r>
            <a:r>
              <a:rPr sz="2800" spc="-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browser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tab.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8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sessionStorage.setItem(“Key",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“value");</a:t>
            </a:r>
            <a:endParaRPr sz="28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670"/>
              </a:spcBef>
              <a:buClr>
                <a:srgbClr val="0AD0D9"/>
              </a:buClr>
              <a:buSzPct val="94642"/>
              <a:buFont typeface="Segoe UI Symbol"/>
              <a:buChar char="⚫"/>
              <a:tabLst>
                <a:tab pos="287020" algn="l"/>
              </a:tabLst>
            </a:pPr>
            <a:r>
              <a:rPr sz="2800" spc="-5" dirty="0">
                <a:latin typeface="Times New Roman"/>
                <a:cs typeface="Times New Roman"/>
              </a:rPr>
              <a:t>sessionStorage.getItem(“key");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7341" y="557606"/>
            <a:ext cx="445198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20" dirty="0">
                <a:latin typeface="Calibri"/>
                <a:cs typeface="Calibri"/>
              </a:rPr>
              <a:t> VS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5</a:t>
            </a:r>
            <a:endParaRPr sz="50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50850" y="1289050"/>
          <a:ext cx="8229600" cy="540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370839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</a:t>
                      </a:r>
                      <a:r>
                        <a:rPr sz="1800" b="1" spc="-9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 marR="17272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n’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  wi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th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4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pl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upp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431165" algn="just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supp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ud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deo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ls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with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&lt;audio&gt;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&lt;video&gt;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tags.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cookies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store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temporary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It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uses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SQL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databases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application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1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9143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Does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not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allow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browser.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129539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Allows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JavaScript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run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background.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ue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J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 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API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HTML5.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marL="91440" marR="39497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TML  with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the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help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various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technologies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such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VML,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Silver-light,</a:t>
                      </a:r>
                      <a:r>
                        <a:rPr sz="1800" spc="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Flash,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67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5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g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dd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y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 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integral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part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of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HTML5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like</a:t>
                      </a:r>
                      <a:r>
                        <a:rPr sz="1800" spc="-30" dirty="0">
                          <a:latin typeface="Constantia"/>
                          <a:cs typeface="Constantia"/>
                        </a:rPr>
                        <a:t> SVG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and </a:t>
                      </a:r>
                      <a:r>
                        <a:rPr sz="1800" spc="-4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canvas.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10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800" spc="-6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2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ag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-1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ef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1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8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p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ss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ibl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7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M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5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all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ws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spc="-114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apes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li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circle,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rectangle,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triangle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etc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5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r>
                        <a:rPr sz="1800" spc="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h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ea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d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er</a:t>
                      </a:r>
                      <a:r>
                        <a:rPr sz="1800" spc="-1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present.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30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ew</a:t>
                      </a:r>
                      <a:r>
                        <a:rPr sz="1800" spc="-9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eleme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5" dirty="0">
                          <a:latin typeface="Constantia"/>
                          <a:cs typeface="Constantia"/>
                        </a:rPr>
                        <a:t>f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o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spc="-1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w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eb</a:t>
                      </a:r>
                      <a:r>
                        <a:rPr sz="1800" spc="-8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s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ru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c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t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u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r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l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i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k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e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n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a</a:t>
                      </a:r>
                      <a:r>
                        <a:rPr sz="1800" spc="-170" dirty="0">
                          <a:latin typeface="Constantia"/>
                          <a:cs typeface="Constantia"/>
                        </a:rPr>
                        <a:t>v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800" spc="-25" dirty="0">
                          <a:latin typeface="Constantia"/>
                          <a:cs typeface="Constantia"/>
                        </a:rPr>
                        <a:t>header,</a:t>
                      </a:r>
                      <a:r>
                        <a:rPr sz="1800" spc="-4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footer</a:t>
                      </a:r>
                      <a:r>
                        <a:rPr sz="1800" spc="-9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etc.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2561" y="963930"/>
            <a:ext cx="307594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5" dirty="0"/>
              <a:t>Drag</a:t>
            </a:r>
            <a:r>
              <a:rPr sz="4000" spc="-65" dirty="0"/>
              <a:t> </a:t>
            </a:r>
            <a:r>
              <a:rPr sz="4000" dirty="0"/>
              <a:t>and</a:t>
            </a:r>
            <a:r>
              <a:rPr sz="4000" spc="-55" dirty="0"/>
              <a:t> </a:t>
            </a:r>
            <a:r>
              <a:rPr sz="4000" spc="5" dirty="0"/>
              <a:t>Drop</a:t>
            </a:r>
            <a:endParaRPr sz="4000"/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8053070" cy="351472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Drag: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Fires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every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time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mouse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moved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while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object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u="heavy" spc="-2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Drop:</a:t>
            </a:r>
            <a:endParaRPr sz="2600">
              <a:latin typeface="Constantia"/>
              <a:cs typeface="Constantia"/>
            </a:endParaRPr>
          </a:p>
          <a:p>
            <a:pPr marL="287020" marR="15621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event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fired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was </a:t>
            </a:r>
            <a:r>
              <a:rPr sz="2600" spc="-25" dirty="0">
                <a:latin typeface="Constantia"/>
                <a:cs typeface="Constantia"/>
              </a:rPr>
              <a:t>occurred </a:t>
            </a:r>
            <a:r>
              <a:rPr sz="2600" spc="-5" dirty="0">
                <a:latin typeface="Constantia"/>
                <a:cs typeface="Constantia"/>
              </a:rPr>
              <a:t>at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end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5" dirty="0">
                <a:latin typeface="Constantia"/>
                <a:cs typeface="Constantia"/>
              </a:rPr>
              <a:t>drag </a:t>
            </a:r>
            <a:r>
              <a:rPr sz="2600" spc="-15" dirty="0">
                <a:latin typeface="Constantia"/>
                <a:cs typeface="Constantia"/>
              </a:rPr>
              <a:t>operation. </a:t>
            </a:r>
            <a:r>
              <a:rPr sz="2600" spc="-10" dirty="0">
                <a:latin typeface="Constantia"/>
                <a:cs typeface="Constantia"/>
              </a:rPr>
              <a:t>A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listener </a:t>
            </a:r>
            <a:r>
              <a:rPr sz="2600" spc="-30" dirty="0">
                <a:latin typeface="Constantia"/>
                <a:cs typeface="Constantia"/>
              </a:rPr>
              <a:t>would </a:t>
            </a:r>
            <a:r>
              <a:rPr sz="2600" spc="-10" dirty="0">
                <a:latin typeface="Constantia"/>
                <a:cs typeface="Constantia"/>
              </a:rPr>
              <a:t>be </a:t>
            </a:r>
            <a:r>
              <a:rPr sz="2600" spc="-15" dirty="0">
                <a:latin typeface="Constantia"/>
                <a:cs typeface="Constantia"/>
              </a:rPr>
              <a:t>responsible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0" dirty="0">
                <a:latin typeface="Constantia"/>
                <a:cs typeface="Constantia"/>
              </a:rPr>
              <a:t>retrieving the data </a:t>
            </a:r>
            <a:r>
              <a:rPr sz="2600" spc="-5" dirty="0">
                <a:latin typeface="Constantia"/>
                <a:cs typeface="Constantia"/>
              </a:rPr>
              <a:t> being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dragged</a:t>
            </a:r>
            <a:r>
              <a:rPr sz="2600" spc="-5" dirty="0">
                <a:latin typeface="Constantia"/>
                <a:cs typeface="Constantia"/>
              </a:rPr>
              <a:t> 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 it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drop</a:t>
            </a:r>
            <a:r>
              <a:rPr sz="2600" spc="-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location.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01166"/>
            <a:ext cx="576326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Stages</a:t>
            </a:r>
            <a:r>
              <a:rPr spc="-80" dirty="0"/>
              <a:t> </a:t>
            </a:r>
            <a:r>
              <a:rPr spc="5" dirty="0"/>
              <a:t>during</a:t>
            </a:r>
            <a:r>
              <a:rPr spc="-75" dirty="0"/>
              <a:t> </a:t>
            </a:r>
            <a:r>
              <a:rPr dirty="0"/>
              <a:t>Drag</a:t>
            </a:r>
            <a:r>
              <a:rPr spc="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dirty="0"/>
              <a:t>Drop</a:t>
            </a:r>
            <a:r>
              <a:rPr spc="-30" dirty="0"/>
              <a:t> </a:t>
            </a:r>
            <a:r>
              <a:rPr dirty="0"/>
              <a:t>operations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3158490"/>
            <a:ext cx="6056630" cy="2404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1163955" indent="-287020">
              <a:lnSpc>
                <a:spcPct val="120100"/>
              </a:lnSpc>
              <a:spcBef>
                <a:spcPts val="100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1</a:t>
            </a:r>
            <a:r>
              <a:rPr sz="2600" b="1" spc="-5" dirty="0">
                <a:latin typeface="Constantia"/>
                <a:cs typeface="Constantia"/>
              </a:rPr>
              <a:t>)</a:t>
            </a:r>
            <a:r>
              <a:rPr sz="2600" b="1" spc="5" dirty="0">
                <a:latin typeface="Constantia"/>
                <a:cs typeface="Constantia"/>
              </a:rPr>
              <a:t> </a:t>
            </a:r>
            <a:r>
              <a:rPr sz="2600" b="1" spc="-40" dirty="0">
                <a:latin typeface="Constantia"/>
                <a:cs typeface="Constantia"/>
              </a:rPr>
              <a:t>M</a:t>
            </a:r>
            <a:r>
              <a:rPr sz="2600" b="1" spc="-5" dirty="0">
                <a:latin typeface="Constantia"/>
                <a:cs typeface="Constantia"/>
              </a:rPr>
              <a:t>a</a:t>
            </a:r>
            <a:r>
              <a:rPr sz="2600" b="1" spc="-50" dirty="0">
                <a:latin typeface="Constantia"/>
                <a:cs typeface="Constantia"/>
              </a:rPr>
              <a:t>k</a:t>
            </a:r>
            <a:r>
              <a:rPr sz="2600" b="1" spc="-5" dirty="0">
                <a:latin typeface="Constantia"/>
                <a:cs typeface="Constantia"/>
              </a:rPr>
              <a:t>e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an</a:t>
            </a:r>
            <a:r>
              <a:rPr sz="2600" b="1" spc="-10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eleme</a:t>
            </a:r>
            <a:r>
              <a:rPr sz="2600" b="1" spc="-15" dirty="0">
                <a:latin typeface="Constantia"/>
                <a:cs typeface="Constantia"/>
              </a:rPr>
              <a:t>n</a:t>
            </a:r>
            <a:r>
              <a:rPr sz="2600" b="1" spc="-5" dirty="0">
                <a:latin typeface="Constantia"/>
                <a:cs typeface="Constantia"/>
              </a:rPr>
              <a:t>t</a:t>
            </a:r>
            <a:r>
              <a:rPr sz="2600" b="1" spc="-8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</a:t>
            </a:r>
            <a:r>
              <a:rPr sz="2600" b="1" spc="-50" dirty="0">
                <a:latin typeface="Constantia"/>
                <a:cs typeface="Constantia"/>
              </a:rPr>
              <a:t>r</a:t>
            </a:r>
            <a:r>
              <a:rPr sz="2600" b="1" spc="-5" dirty="0">
                <a:latin typeface="Constantia"/>
                <a:cs typeface="Constantia"/>
              </a:rPr>
              <a:t>agga</a:t>
            </a:r>
            <a:r>
              <a:rPr sz="2600" b="1" dirty="0">
                <a:latin typeface="Constantia"/>
                <a:cs typeface="Constantia"/>
              </a:rPr>
              <a:t>bl</a:t>
            </a:r>
            <a:r>
              <a:rPr sz="2600" b="1" spc="-5" dirty="0">
                <a:latin typeface="Constantia"/>
                <a:cs typeface="Constantia"/>
              </a:rPr>
              <a:t>e  Ex:&lt;img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draggable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=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"true"</a:t>
            </a:r>
            <a:r>
              <a:rPr sz="2600" b="1" spc="-10" dirty="0">
                <a:latin typeface="Constantia"/>
                <a:cs typeface="Constantia"/>
              </a:rPr>
              <a:t>&gt;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2)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What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1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drag:</a:t>
            </a:r>
            <a:r>
              <a:rPr sz="2600" spc="-10" dirty="0">
                <a:latin typeface="Constantia"/>
                <a:cs typeface="Constantia"/>
              </a:rPr>
              <a:t>ondragstart(),setData()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3)</a:t>
            </a:r>
            <a:r>
              <a:rPr sz="2600" b="1" spc="-3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Where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30" dirty="0">
                <a:latin typeface="Constantia"/>
                <a:cs typeface="Constantia"/>
              </a:rPr>
              <a:t>to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Drop</a:t>
            </a:r>
            <a:r>
              <a:rPr sz="2600" spc="-25" dirty="0">
                <a:latin typeface="Constantia"/>
                <a:cs typeface="Constantia"/>
              </a:rPr>
              <a:t>:ondragover()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tabLst>
                <a:tab pos="287020" algn="l"/>
              </a:tabLst>
            </a:pPr>
            <a:r>
              <a:rPr sz="2600" b="1" dirty="0">
                <a:latin typeface="Constantia"/>
                <a:cs typeface="Constantia"/>
              </a:rPr>
              <a:t>4)</a:t>
            </a:r>
            <a:r>
              <a:rPr sz="2600" b="1" spc="-4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Do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4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Drop:</a:t>
            </a:r>
            <a:r>
              <a:rPr sz="2600" spc="-15" dirty="0">
                <a:latin typeface="Constantia"/>
                <a:cs typeface="Constantia"/>
              </a:rPr>
              <a:t>ondrop()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17293"/>
            <a:ext cx="6400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>
                <a:latin typeface="Times New Roman"/>
                <a:cs typeface="Times New Roman"/>
              </a:rPr>
              <a:t>Drag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and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Drop </a:t>
            </a:r>
            <a:r>
              <a:rPr b="1" dirty="0">
                <a:latin typeface="Times New Roman"/>
                <a:cs typeface="Times New Roman"/>
              </a:rPr>
              <a:t>Events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80"/>
            <a:ext cx="7964170" cy="4579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Ondragstart():</a:t>
            </a:r>
            <a:r>
              <a:rPr sz="1900" spc="-10" dirty="0">
                <a:latin typeface="Times New Roman"/>
                <a:cs typeface="Times New Roman"/>
              </a:rPr>
              <a:t>Fires</a:t>
            </a:r>
            <a:r>
              <a:rPr sz="1900" spc="10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when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 user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starts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dragging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of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object.</a:t>
            </a:r>
            <a:endParaRPr sz="1900">
              <a:latin typeface="Times New Roman"/>
              <a:cs typeface="Times New Roman"/>
            </a:endParaRPr>
          </a:p>
          <a:p>
            <a:pPr marL="287020" marR="299720" indent="-274320">
              <a:lnSpc>
                <a:spcPct val="80000"/>
              </a:lnSpc>
              <a:spcBef>
                <a:spcPts val="459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Ondragenter():</a:t>
            </a:r>
            <a:r>
              <a:rPr sz="1900" spc="-10" dirty="0">
                <a:latin typeface="Times New Roman"/>
                <a:cs typeface="Times New Roman"/>
              </a:rPr>
              <a:t>Fired</a:t>
            </a:r>
            <a:r>
              <a:rPr sz="1900" spc="1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when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mouse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first</a:t>
            </a:r>
            <a:r>
              <a:rPr sz="1900" spc="-10" dirty="0">
                <a:latin typeface="Times New Roman"/>
                <a:cs typeface="Times New Roman"/>
              </a:rPr>
              <a:t> moved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over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</a:t>
            </a:r>
            <a:r>
              <a:rPr sz="1900" spc="-10" dirty="0">
                <a:latin typeface="Times New Roman"/>
                <a:cs typeface="Times New Roman"/>
              </a:rPr>
              <a:t> target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element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while a drag is occurring. A listener </a:t>
            </a:r>
            <a:r>
              <a:rPr sz="1900" spc="5" dirty="0">
                <a:latin typeface="Times New Roman"/>
                <a:cs typeface="Times New Roman"/>
              </a:rPr>
              <a:t>for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event </a:t>
            </a:r>
            <a:r>
              <a:rPr sz="1900" dirty="0">
                <a:latin typeface="Times New Roman"/>
                <a:cs typeface="Times New Roman"/>
              </a:rPr>
              <a:t>should indicate </a:t>
            </a:r>
            <a:r>
              <a:rPr sz="1900" spc="-5" dirty="0">
                <a:latin typeface="Times New Roman"/>
                <a:cs typeface="Times New Roman"/>
              </a:rPr>
              <a:t>whether a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drop is </a:t>
            </a:r>
            <a:r>
              <a:rPr sz="1900" dirty="0">
                <a:latin typeface="Times New Roman"/>
                <a:cs typeface="Times New Roman"/>
              </a:rPr>
              <a:t>allowed </a:t>
            </a:r>
            <a:r>
              <a:rPr sz="1900" spc="-5" dirty="0">
                <a:latin typeface="Times New Roman"/>
                <a:cs typeface="Times New Roman"/>
              </a:rPr>
              <a:t>over </a:t>
            </a:r>
            <a:r>
              <a:rPr sz="1900" dirty="0">
                <a:latin typeface="Times New Roman"/>
                <a:cs typeface="Times New Roman"/>
              </a:rPr>
              <a:t>this </a:t>
            </a:r>
            <a:r>
              <a:rPr sz="1900" spc="-5" dirty="0">
                <a:latin typeface="Times New Roman"/>
                <a:cs typeface="Times New Roman"/>
              </a:rPr>
              <a:t>location. </a:t>
            </a:r>
            <a:r>
              <a:rPr sz="1900" spc="-20" dirty="0">
                <a:latin typeface="Times New Roman"/>
                <a:cs typeface="Times New Roman"/>
              </a:rPr>
              <a:t>If </a:t>
            </a:r>
            <a:r>
              <a:rPr sz="1900" spc="-5" dirty="0">
                <a:latin typeface="Times New Roman"/>
                <a:cs typeface="Times New Roman"/>
              </a:rPr>
              <a:t>there are </a:t>
            </a:r>
            <a:r>
              <a:rPr sz="1900" dirty="0">
                <a:latin typeface="Times New Roman"/>
                <a:cs typeface="Times New Roman"/>
              </a:rPr>
              <a:t>no </a:t>
            </a:r>
            <a:r>
              <a:rPr sz="1900" spc="-5" dirty="0">
                <a:latin typeface="Times New Roman"/>
                <a:cs typeface="Times New Roman"/>
              </a:rPr>
              <a:t>listeners, </a:t>
            </a:r>
            <a:r>
              <a:rPr sz="1900" dirty="0">
                <a:latin typeface="Times New Roman"/>
                <a:cs typeface="Times New Roman"/>
              </a:rPr>
              <a:t>or the </a:t>
            </a:r>
            <a:r>
              <a:rPr sz="1900" spc="-5" dirty="0">
                <a:latin typeface="Times New Roman"/>
                <a:cs typeface="Times New Roman"/>
              </a:rPr>
              <a:t>listeners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perform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operations,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then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 </a:t>
            </a:r>
            <a:r>
              <a:rPr sz="1900" dirty="0">
                <a:latin typeface="Times New Roman"/>
                <a:cs typeface="Times New Roman"/>
              </a:rPr>
              <a:t>drop</a:t>
            </a:r>
            <a:r>
              <a:rPr sz="1900" spc="-5" dirty="0">
                <a:latin typeface="Times New Roman"/>
                <a:cs typeface="Times New Roman"/>
              </a:rPr>
              <a:t> 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not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allowed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by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default.</a:t>
            </a:r>
            <a:endParaRPr sz="1900">
              <a:latin typeface="Times New Roman"/>
              <a:cs typeface="Times New Roman"/>
            </a:endParaRPr>
          </a:p>
          <a:p>
            <a:pPr marL="287020" marR="247650" indent="-274320">
              <a:lnSpc>
                <a:spcPts val="1830"/>
              </a:lnSpc>
              <a:spcBef>
                <a:spcPts val="434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Ondragover():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 over</a:t>
            </a:r>
            <a:r>
              <a:rPr sz="1900" spc="-114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 </a:t>
            </a:r>
            <a:r>
              <a:rPr sz="1900" spc="-459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Much </a:t>
            </a:r>
            <a:r>
              <a:rPr sz="1900" spc="-5" dirty="0">
                <a:latin typeface="Constantia"/>
                <a:cs typeface="Constantia"/>
              </a:rPr>
              <a:t>of the </a:t>
            </a:r>
            <a:r>
              <a:rPr sz="1900" spc="-10" dirty="0">
                <a:latin typeface="Constantia"/>
                <a:cs typeface="Constantia"/>
              </a:rPr>
              <a:t>time,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operation </a:t>
            </a:r>
            <a:r>
              <a:rPr sz="1900" spc="-5" dirty="0">
                <a:latin typeface="Constantia"/>
                <a:cs typeface="Constantia"/>
              </a:rPr>
              <a:t>that </a:t>
            </a:r>
            <a:r>
              <a:rPr sz="1900" spc="-20" dirty="0">
                <a:latin typeface="Constantia"/>
                <a:cs typeface="Constantia"/>
              </a:rPr>
              <a:t>occurs 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during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will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same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dragenter</a:t>
            </a:r>
            <a:r>
              <a:rPr sz="1900" spc="-1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event.</a:t>
            </a:r>
            <a:endParaRPr sz="1900">
              <a:latin typeface="Constantia"/>
              <a:cs typeface="Constantia"/>
            </a:endParaRPr>
          </a:p>
          <a:p>
            <a:pPr marL="287020" marR="5080" indent="-274320">
              <a:lnSpc>
                <a:spcPts val="1830"/>
              </a:lnSpc>
              <a:spcBef>
                <a:spcPts val="440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5" dirty="0">
                <a:latin typeface="Times New Roman"/>
                <a:cs typeface="Times New Roman"/>
              </a:rPr>
              <a:t>Ondragleave():</a:t>
            </a:r>
            <a:r>
              <a:rPr sz="1900" spc="-5" dirty="0">
                <a:latin typeface="Constantia"/>
                <a:cs typeface="Constantia"/>
              </a:rPr>
              <a:t>This</a:t>
            </a:r>
            <a:r>
              <a:rPr sz="1900" spc="-2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event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fired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when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20" dirty="0">
                <a:latin typeface="Constantia"/>
                <a:cs typeface="Constantia"/>
              </a:rPr>
              <a:t> leaves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</a:t>
            </a:r>
            <a:r>
              <a:rPr sz="1900" spc="-7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element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 </a:t>
            </a:r>
            <a:r>
              <a:rPr sz="1900" spc="-15" dirty="0">
                <a:latin typeface="Constantia"/>
                <a:cs typeface="Constantia"/>
              </a:rPr>
              <a:t>drag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20" dirty="0">
                <a:latin typeface="Constantia"/>
                <a:cs typeface="Constantia"/>
              </a:rPr>
              <a:t>occurring. </a:t>
            </a:r>
            <a:r>
              <a:rPr sz="1900" spc="-10" dirty="0">
                <a:latin typeface="Constantia"/>
                <a:cs typeface="Constantia"/>
              </a:rPr>
              <a:t>Listeners </a:t>
            </a:r>
            <a:r>
              <a:rPr sz="1900" spc="-5" dirty="0">
                <a:latin typeface="Constantia"/>
                <a:cs typeface="Constantia"/>
              </a:rPr>
              <a:t>should </a:t>
            </a:r>
            <a:r>
              <a:rPr sz="1900" spc="-25" dirty="0">
                <a:latin typeface="Constantia"/>
                <a:cs typeface="Constantia"/>
              </a:rPr>
              <a:t>remove </a:t>
            </a:r>
            <a:r>
              <a:rPr sz="1900" spc="-15" dirty="0">
                <a:latin typeface="Constantia"/>
                <a:cs typeface="Constantia"/>
              </a:rPr>
              <a:t>any </a:t>
            </a:r>
            <a:r>
              <a:rPr sz="1900" spc="-10" dirty="0">
                <a:latin typeface="Constantia"/>
                <a:cs typeface="Constantia"/>
              </a:rPr>
              <a:t>highlighting </a:t>
            </a:r>
            <a:r>
              <a:rPr sz="1900" dirty="0">
                <a:latin typeface="Constantia"/>
                <a:cs typeface="Constantia"/>
              </a:rPr>
              <a:t>or </a:t>
            </a:r>
            <a:r>
              <a:rPr sz="1900" spc="-10" dirty="0">
                <a:latin typeface="Constantia"/>
                <a:cs typeface="Constantia"/>
              </a:rPr>
              <a:t>insertion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markers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used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feedback.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55"/>
              </a:lnSpc>
              <a:spcBef>
                <a:spcPts val="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Ondrag():</a:t>
            </a:r>
            <a:r>
              <a:rPr sz="1900" spc="-10" dirty="0">
                <a:latin typeface="Constantia"/>
                <a:cs typeface="Constantia"/>
              </a:rPr>
              <a:t>Fires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every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time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mouse</a:t>
            </a:r>
            <a:r>
              <a:rPr sz="1900" spc="-1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moved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while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object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is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being</a:t>
            </a:r>
            <a:endParaRPr sz="1900">
              <a:latin typeface="Constantia"/>
              <a:cs typeface="Constantia"/>
            </a:endParaRPr>
          </a:p>
          <a:p>
            <a:pPr marL="287020">
              <a:lnSpc>
                <a:spcPts val="2055"/>
              </a:lnSpc>
            </a:pPr>
            <a:r>
              <a:rPr sz="1900" spc="-15" dirty="0">
                <a:latin typeface="Constantia"/>
                <a:cs typeface="Constantia"/>
              </a:rPr>
              <a:t>dragged.</a:t>
            </a:r>
            <a:endParaRPr sz="1900">
              <a:latin typeface="Constantia"/>
              <a:cs typeface="Constantia"/>
            </a:endParaRPr>
          </a:p>
          <a:p>
            <a:pPr marL="287020" marR="67310" indent="-274320">
              <a:lnSpc>
                <a:spcPct val="80000"/>
              </a:lnSpc>
              <a:spcBef>
                <a:spcPts val="455"/>
              </a:spcBef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Ondrop():</a:t>
            </a:r>
            <a:r>
              <a:rPr sz="1900" spc="-10" dirty="0">
                <a:latin typeface="Constantia"/>
                <a:cs typeface="Constantia"/>
              </a:rPr>
              <a:t>The drop </a:t>
            </a:r>
            <a:r>
              <a:rPr sz="1900" spc="-15" dirty="0">
                <a:latin typeface="Constantia"/>
                <a:cs typeface="Constantia"/>
              </a:rPr>
              <a:t>event </a:t>
            </a:r>
            <a:r>
              <a:rPr sz="1900" spc="-10" dirty="0">
                <a:latin typeface="Constantia"/>
                <a:cs typeface="Constantia"/>
              </a:rPr>
              <a:t>is </a:t>
            </a:r>
            <a:r>
              <a:rPr sz="1900" spc="-5" dirty="0">
                <a:latin typeface="Constantia"/>
                <a:cs typeface="Constantia"/>
              </a:rPr>
              <a:t>fired on the element </a:t>
            </a:r>
            <a:r>
              <a:rPr sz="1900" spc="-15" dirty="0">
                <a:latin typeface="Constantia"/>
                <a:cs typeface="Constantia"/>
              </a:rPr>
              <a:t>where </a:t>
            </a:r>
            <a:r>
              <a:rPr sz="1900" spc="-5" dirty="0">
                <a:latin typeface="Constantia"/>
                <a:cs typeface="Constantia"/>
              </a:rPr>
              <a:t>the </a:t>
            </a:r>
            <a:r>
              <a:rPr sz="1900" spc="-10" dirty="0">
                <a:latin typeface="Constantia"/>
                <a:cs typeface="Constantia"/>
              </a:rPr>
              <a:t>drop was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20" dirty="0">
                <a:latin typeface="Constantia"/>
                <a:cs typeface="Constantia"/>
              </a:rPr>
              <a:t>occurred</a:t>
            </a:r>
            <a:r>
              <a:rPr sz="1900" spc="-5" dirty="0">
                <a:latin typeface="Constantia"/>
                <a:cs typeface="Constantia"/>
              </a:rPr>
              <a:t> at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end</a:t>
            </a:r>
            <a:r>
              <a:rPr sz="1900" spc="-3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of</a:t>
            </a:r>
            <a:r>
              <a:rPr sz="1900" spc="2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operation.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</a:t>
            </a:r>
            <a:r>
              <a:rPr sz="1900" spc="-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listener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would</a:t>
            </a:r>
            <a:r>
              <a:rPr sz="1900" spc="-1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</a:t>
            </a:r>
            <a:r>
              <a:rPr sz="1900" spc="-5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responsible </a:t>
            </a:r>
            <a:r>
              <a:rPr sz="1900" spc="-46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for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retrieving</a:t>
            </a:r>
            <a:r>
              <a:rPr sz="1900" spc="-5" dirty="0">
                <a:latin typeface="Constantia"/>
                <a:cs typeface="Constantia"/>
              </a:rPr>
              <a:t> 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data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being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dragged</a:t>
            </a:r>
            <a:r>
              <a:rPr sz="1900" spc="-4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and</a:t>
            </a:r>
            <a:r>
              <a:rPr sz="1900" spc="-10" dirty="0">
                <a:latin typeface="Constantia"/>
                <a:cs typeface="Constantia"/>
              </a:rPr>
              <a:t> inserting</a:t>
            </a:r>
            <a:r>
              <a:rPr sz="1900" spc="2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it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at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15" dirty="0">
                <a:latin typeface="Constantia"/>
                <a:cs typeface="Constantia"/>
              </a:rPr>
              <a:t>drop</a:t>
            </a:r>
            <a:r>
              <a:rPr sz="1900" spc="-7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location.</a:t>
            </a:r>
            <a:endParaRPr sz="1900">
              <a:latin typeface="Constantia"/>
              <a:cs typeface="Constantia"/>
            </a:endParaRPr>
          </a:p>
          <a:p>
            <a:pPr marL="287020" indent="-274320">
              <a:lnSpc>
                <a:spcPts val="2080"/>
              </a:lnSpc>
              <a:buClr>
                <a:srgbClr val="0AD0D9"/>
              </a:buClr>
              <a:buSzPct val="94736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900" b="1" spc="-10" dirty="0">
                <a:latin typeface="Times New Roman"/>
                <a:cs typeface="Times New Roman"/>
              </a:rPr>
              <a:t>Ondragend():</a:t>
            </a:r>
            <a:r>
              <a:rPr sz="1700" spc="-10" dirty="0">
                <a:latin typeface="Constantia"/>
                <a:cs typeface="Constantia"/>
              </a:rPr>
              <a:t>Fires </a:t>
            </a:r>
            <a:r>
              <a:rPr sz="1700" spc="-5" dirty="0">
                <a:latin typeface="Constantia"/>
                <a:cs typeface="Constantia"/>
              </a:rPr>
              <a:t>when</a:t>
            </a:r>
            <a:r>
              <a:rPr sz="1700" spc="-20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the</a:t>
            </a:r>
            <a:r>
              <a:rPr sz="1700" spc="-9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user</a:t>
            </a:r>
            <a:r>
              <a:rPr sz="1700" spc="-8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releases</a:t>
            </a:r>
            <a:r>
              <a:rPr sz="1700" spc="-45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the</a:t>
            </a:r>
            <a:r>
              <a:rPr sz="1700" spc="-40" dirty="0">
                <a:latin typeface="Constantia"/>
                <a:cs typeface="Constantia"/>
              </a:rPr>
              <a:t> </a:t>
            </a:r>
            <a:r>
              <a:rPr sz="1700" spc="-5" dirty="0">
                <a:latin typeface="Constantia"/>
                <a:cs typeface="Constantia"/>
              </a:rPr>
              <a:t>mouse</a:t>
            </a:r>
            <a:r>
              <a:rPr sz="1700" spc="-50" dirty="0">
                <a:latin typeface="Constantia"/>
                <a:cs typeface="Constantia"/>
              </a:rPr>
              <a:t> </a:t>
            </a:r>
            <a:r>
              <a:rPr sz="1700" spc="-15" dirty="0">
                <a:latin typeface="Constantia"/>
                <a:cs typeface="Constantia"/>
              </a:rPr>
              <a:t>button</a:t>
            </a:r>
            <a:r>
              <a:rPr sz="1700" spc="-70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while</a:t>
            </a:r>
            <a:r>
              <a:rPr sz="1700" spc="-65" dirty="0">
                <a:latin typeface="Constantia"/>
                <a:cs typeface="Constantia"/>
              </a:rPr>
              <a:t> </a:t>
            </a:r>
            <a:r>
              <a:rPr sz="1700" spc="-10" dirty="0">
                <a:latin typeface="Constantia"/>
                <a:cs typeface="Constantia"/>
              </a:rPr>
              <a:t>dragging</a:t>
            </a:r>
            <a:r>
              <a:rPr sz="1700" spc="-35" dirty="0">
                <a:latin typeface="Constantia"/>
                <a:cs typeface="Constantia"/>
              </a:rPr>
              <a:t> </a:t>
            </a:r>
            <a:r>
              <a:rPr sz="1700" dirty="0">
                <a:latin typeface="Constantia"/>
                <a:cs typeface="Constantia"/>
              </a:rPr>
              <a:t>an</a:t>
            </a:r>
            <a:endParaRPr sz="1700">
              <a:latin typeface="Constantia"/>
              <a:cs typeface="Constantia"/>
            </a:endParaRPr>
          </a:p>
          <a:p>
            <a:pPr marL="287020">
              <a:lnSpc>
                <a:spcPts val="1839"/>
              </a:lnSpc>
            </a:pPr>
            <a:r>
              <a:rPr sz="1700" dirty="0">
                <a:latin typeface="Constantia"/>
                <a:cs typeface="Constantia"/>
              </a:rPr>
              <a:t>object.</a:t>
            </a:r>
            <a:endParaRPr sz="17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78276" y="740791"/>
            <a:ext cx="319405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dirty="0"/>
              <a:t>The</a:t>
            </a:r>
            <a:r>
              <a:rPr sz="2500" spc="-40" dirty="0"/>
              <a:t> </a:t>
            </a:r>
            <a:r>
              <a:rPr sz="2500" spc="-10" dirty="0"/>
              <a:t>DataTransfer</a:t>
            </a:r>
            <a:r>
              <a:rPr sz="2500" spc="40" dirty="0"/>
              <a:t> </a:t>
            </a:r>
            <a:r>
              <a:rPr sz="2500" spc="-5" dirty="0"/>
              <a:t>Object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10844" y="1472564"/>
            <a:ext cx="7988934" cy="4717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24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listener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methods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10" dirty="0">
                <a:latin typeface="Times New Roman"/>
                <a:cs typeface="Times New Roman"/>
              </a:rPr>
              <a:t> 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events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accept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Event</a:t>
            </a:r>
            <a:r>
              <a:rPr sz="2000" b="1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9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has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readonly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called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spc="-15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12420" marR="177165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event.dataTransfer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returns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DataTransfer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associated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with</a:t>
            </a:r>
            <a:r>
              <a:rPr sz="2000" spc="7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 </a:t>
            </a:r>
            <a:r>
              <a:rPr sz="2000" spc="-15" dirty="0">
                <a:latin typeface="Times New Roman"/>
                <a:cs typeface="Times New Roman"/>
              </a:rPr>
              <a:t>follows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−</a:t>
            </a:r>
            <a:endParaRPr sz="2000">
              <a:latin typeface="Times New Roman"/>
              <a:cs typeface="Times New Roman"/>
            </a:endParaRPr>
          </a:p>
          <a:p>
            <a:pPr marL="16573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function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EnterHandler(event)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DataTransfer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dt </a:t>
            </a:r>
            <a:r>
              <a:rPr sz="2000" spc="-5" dirty="0">
                <a:latin typeface="Times New Roman"/>
                <a:cs typeface="Times New Roman"/>
              </a:rPr>
              <a:t>=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event.dataTransfer;</a:t>
            </a:r>
            <a:endParaRPr sz="2000">
              <a:latin typeface="Times New Roman"/>
              <a:cs typeface="Times New Roman"/>
            </a:endParaRPr>
          </a:p>
          <a:p>
            <a:pPr marL="31242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.............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>
              <a:latin typeface="Times New Roman"/>
              <a:cs typeface="Times New Roman"/>
            </a:endParaRPr>
          </a:p>
          <a:p>
            <a:pPr marL="160020">
              <a:lnSpc>
                <a:spcPct val="100000"/>
              </a:lnSpc>
              <a:spcBef>
                <a:spcPts val="484"/>
              </a:spcBef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DataTransfer</a:t>
            </a:r>
            <a:r>
              <a:rPr sz="2000" i="1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object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holds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about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drag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drop</a:t>
            </a:r>
            <a:r>
              <a:rPr sz="2000" spc="-5" dirty="0">
                <a:latin typeface="Times New Roman"/>
                <a:cs typeface="Times New Roman"/>
              </a:rPr>
              <a:t> operation.</a:t>
            </a:r>
            <a:endParaRPr sz="2000">
              <a:latin typeface="Times New Roman"/>
              <a:cs typeface="Times New Roman"/>
            </a:endParaRPr>
          </a:p>
          <a:p>
            <a:pPr marL="312420" indent="-274320">
              <a:lnSpc>
                <a:spcPct val="100000"/>
              </a:lnSpc>
              <a:spcBef>
                <a:spcPts val="45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  <a:tab pos="4681220" algn="l"/>
              </a:tabLst>
            </a:pPr>
            <a:r>
              <a:rPr sz="2000" b="1" spc="-25" dirty="0">
                <a:latin typeface="Constantia"/>
                <a:cs typeface="Constantia"/>
              </a:rPr>
              <a:t>dataTransfer.setData(format,</a:t>
            </a:r>
            <a:r>
              <a:rPr sz="2000" b="1" spc="12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data):	</a:t>
            </a:r>
            <a:r>
              <a:rPr sz="2000" spc="-15" dirty="0">
                <a:latin typeface="Constantia"/>
                <a:cs typeface="Constantia"/>
              </a:rPr>
              <a:t>Adds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15" dirty="0">
                <a:latin typeface="Constantia"/>
                <a:cs typeface="Constantia"/>
              </a:rPr>
              <a:t>data </a:t>
            </a:r>
            <a:r>
              <a:rPr sz="2000" b="1" spc="-5" dirty="0">
                <a:latin typeface="Constantia"/>
                <a:cs typeface="Constantia"/>
              </a:rPr>
              <a:t>=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20" dirty="0">
                <a:latin typeface="Constantia"/>
                <a:cs typeface="Constantia"/>
              </a:rPr>
              <a:t>dataTransfer.getData(format):</a:t>
            </a:r>
            <a:r>
              <a:rPr sz="2000" spc="-20" dirty="0">
                <a:latin typeface="Constantia"/>
                <a:cs typeface="Constantia"/>
              </a:rPr>
              <a:t>Returns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specified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data.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If</a:t>
            </a:r>
            <a:endParaRPr sz="2000">
              <a:latin typeface="Constantia"/>
              <a:cs typeface="Constantia"/>
            </a:endParaRPr>
          </a:p>
          <a:p>
            <a:pPr marL="31242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there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returns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empty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string.</a:t>
            </a:r>
            <a:endParaRPr sz="2000">
              <a:latin typeface="Constantia"/>
              <a:cs typeface="Constantia"/>
            </a:endParaRPr>
          </a:p>
          <a:p>
            <a:pPr marL="3124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</a:t>
            </a:r>
            <a:r>
              <a:rPr sz="2000" b="1" spc="-15" dirty="0">
                <a:latin typeface="Constantia"/>
                <a:cs typeface="Constantia"/>
              </a:rPr>
              <a:t>t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114" dirty="0">
                <a:latin typeface="Constantia"/>
                <a:cs typeface="Constantia"/>
              </a:rPr>
              <a:t>T</a:t>
            </a:r>
            <a:r>
              <a:rPr sz="2000" b="1" spc="-30" dirty="0">
                <a:latin typeface="Constantia"/>
                <a:cs typeface="Constantia"/>
              </a:rPr>
              <a:t>r</a:t>
            </a:r>
            <a:r>
              <a:rPr sz="2000" b="1" spc="-20" dirty="0">
                <a:latin typeface="Constantia"/>
                <a:cs typeface="Constantia"/>
              </a:rPr>
              <a:t>a</a:t>
            </a:r>
            <a:r>
              <a:rPr sz="2000" b="1" spc="-5" dirty="0">
                <a:latin typeface="Constantia"/>
                <a:cs typeface="Constantia"/>
              </a:rPr>
              <a:t>ns</a:t>
            </a:r>
            <a:r>
              <a:rPr sz="2000" b="1" spc="-4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175" dirty="0">
                <a:latin typeface="Constantia"/>
                <a:cs typeface="Constantia"/>
              </a:rPr>
              <a:t>r</a:t>
            </a:r>
            <a:r>
              <a:rPr sz="2000" b="1" spc="-5" dirty="0">
                <a:latin typeface="Constantia"/>
                <a:cs typeface="Constantia"/>
              </a:rPr>
              <a:t>.</a:t>
            </a:r>
            <a:r>
              <a:rPr sz="2000" b="1" spc="30" dirty="0">
                <a:latin typeface="Constantia"/>
                <a:cs typeface="Constantia"/>
              </a:rPr>
              <a:t>f</a:t>
            </a:r>
            <a:r>
              <a:rPr sz="2000" b="1" dirty="0">
                <a:latin typeface="Constantia"/>
                <a:cs typeface="Constantia"/>
              </a:rPr>
              <a:t>i</a:t>
            </a:r>
            <a:r>
              <a:rPr sz="2000" b="1" spc="-15" dirty="0">
                <a:latin typeface="Constantia"/>
                <a:cs typeface="Constantia"/>
              </a:rPr>
              <a:t>l</a:t>
            </a:r>
            <a:r>
              <a:rPr sz="2000" b="1" dirty="0">
                <a:latin typeface="Constantia"/>
                <a:cs typeface="Constantia"/>
              </a:rPr>
              <a:t>e</a:t>
            </a:r>
            <a:r>
              <a:rPr sz="2000" b="1" spc="-5" dirty="0">
                <a:latin typeface="Constantia"/>
                <a:cs typeface="Constantia"/>
              </a:rPr>
              <a:t>s</a:t>
            </a:r>
            <a:r>
              <a:rPr sz="2000" b="1" spc="20" dirty="0">
                <a:latin typeface="Constantia"/>
                <a:cs typeface="Constantia"/>
              </a:rPr>
              <a:t>:</a:t>
            </a:r>
            <a:r>
              <a:rPr sz="2000" spc="-4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t</a:t>
            </a:r>
            <a:r>
              <a:rPr sz="2000" spc="-15" dirty="0">
                <a:latin typeface="Constantia"/>
                <a:cs typeface="Constantia"/>
              </a:rPr>
              <a:t>u</a:t>
            </a:r>
            <a:r>
              <a:rPr sz="2000" dirty="0">
                <a:latin typeface="Constantia"/>
                <a:cs typeface="Constantia"/>
              </a:rPr>
              <a:t>r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s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eL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t</a:t>
            </a:r>
            <a:r>
              <a:rPr sz="2000" spc="-1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50" dirty="0">
                <a:latin typeface="Constantia"/>
                <a:cs typeface="Constantia"/>
              </a:rPr>
              <a:t>f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ag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ed,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f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n</a:t>
            </a:r>
            <a:r>
              <a:rPr sz="2000" spc="-200" dirty="0">
                <a:latin typeface="Constantia"/>
                <a:cs typeface="Constantia"/>
              </a:rPr>
              <a:t>y</a:t>
            </a:r>
            <a:r>
              <a:rPr sz="2000" spc="-5" dirty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312420" marR="131445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311785" algn="l"/>
                <a:tab pos="312420" algn="l"/>
              </a:tabLst>
            </a:pPr>
            <a:r>
              <a:rPr sz="2000" b="1" spc="-20" dirty="0">
                <a:latin typeface="Constantia"/>
                <a:cs typeface="Constantia"/>
              </a:rPr>
              <a:t>dataTransfer.setDragImage(element, </a:t>
            </a:r>
            <a:r>
              <a:rPr sz="2000" b="1" spc="-10" dirty="0">
                <a:latin typeface="Constantia"/>
                <a:cs typeface="Constantia"/>
              </a:rPr>
              <a:t>x, y):</a:t>
            </a:r>
            <a:r>
              <a:rPr sz="2000" spc="-10" dirty="0">
                <a:latin typeface="Constantia"/>
                <a:cs typeface="Constantia"/>
              </a:rPr>
              <a:t>Uses the </a:t>
            </a:r>
            <a:r>
              <a:rPr sz="2000" spc="-20" dirty="0">
                <a:latin typeface="Constantia"/>
                <a:cs typeface="Constantia"/>
              </a:rPr>
              <a:t>given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spc="-49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 </a:t>
            </a:r>
            <a:r>
              <a:rPr sz="2000" spc="-15" dirty="0">
                <a:latin typeface="Constantia"/>
                <a:cs typeface="Constantia"/>
              </a:rPr>
              <a:t>update </a:t>
            </a:r>
            <a:r>
              <a:rPr sz="2000" spc="-10" dirty="0">
                <a:latin typeface="Constantia"/>
                <a:cs typeface="Constantia"/>
              </a:rPr>
              <a:t>the </a:t>
            </a:r>
            <a:r>
              <a:rPr sz="2000" spc="-15" dirty="0">
                <a:latin typeface="Constantia"/>
                <a:cs typeface="Constantia"/>
              </a:rPr>
              <a:t>drag </a:t>
            </a:r>
            <a:r>
              <a:rPr sz="2000" spc="-10" dirty="0">
                <a:latin typeface="Constantia"/>
                <a:cs typeface="Constantia"/>
              </a:rPr>
              <a:t>feedback, replacing </a:t>
            </a:r>
            <a:r>
              <a:rPr sz="2000" spc="-15" dirty="0">
                <a:latin typeface="Constantia"/>
                <a:cs typeface="Constantia"/>
              </a:rPr>
              <a:t>any previously </a:t>
            </a:r>
            <a:r>
              <a:rPr sz="2000" dirty="0">
                <a:latin typeface="Constantia"/>
                <a:cs typeface="Constantia"/>
              </a:rPr>
              <a:t>specified 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feedback.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606933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30" dirty="0">
                <a:latin typeface="Calibri"/>
                <a:cs typeface="Calibri"/>
              </a:rPr>
              <a:t>Drag</a:t>
            </a:r>
            <a:r>
              <a:rPr sz="5000" spc="-25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and</a:t>
            </a:r>
            <a:r>
              <a:rPr sz="5000" spc="-20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Drop</a:t>
            </a:r>
            <a:r>
              <a:rPr sz="5000" spc="-50" dirty="0">
                <a:latin typeface="Calibri"/>
                <a:cs typeface="Calibri"/>
              </a:rPr>
              <a:t> </a:t>
            </a:r>
            <a:r>
              <a:rPr sz="5000" spc="-30" dirty="0">
                <a:latin typeface="Calibri"/>
                <a:cs typeface="Calibri"/>
              </a:rPr>
              <a:t>example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963292"/>
            <a:ext cx="6709409" cy="4965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200" spc="-5" dirty="0">
                <a:latin typeface="Times New Roman"/>
                <a:cs typeface="Times New Roman"/>
              </a:rPr>
              <a:t>&lt;!DOCTYPE </a:t>
            </a:r>
            <a:r>
              <a:rPr sz="1200" spc="-10" dirty="0">
                <a:latin typeface="Times New Roman"/>
                <a:cs typeface="Times New Roman"/>
              </a:rPr>
              <a:t>HTML&gt;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&lt;script&gt;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allowDrop(ev)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ev.preventDefault();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drag(ev)</a:t>
            </a:r>
            <a:r>
              <a:rPr sz="1200" dirty="0">
                <a:latin typeface="Times New Roman"/>
                <a:cs typeface="Times New Roman"/>
              </a:rPr>
              <a:t> {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Times New Roman"/>
                <a:cs typeface="Times New Roman"/>
              </a:rPr>
              <a:t>ev.dataTransfer.setData("text",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ev.target.id);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363220" marR="5111115" indent="-762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function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drop(ev)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00" dirty="0">
                <a:latin typeface="Times New Roman"/>
                <a:cs typeface="Times New Roman"/>
              </a:rPr>
              <a:t>v</a:t>
            </a:r>
            <a:r>
              <a:rPr sz="1200" spc="10" dirty="0">
                <a:latin typeface="Times New Roman"/>
                <a:cs typeface="Times New Roman"/>
              </a:rPr>
              <a:t>.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n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e</a:t>
            </a:r>
            <a:r>
              <a:rPr sz="1200" spc="-4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u</a:t>
            </a:r>
            <a:r>
              <a:rPr sz="1200" spc="-25" dirty="0">
                <a:latin typeface="Times New Roman"/>
                <a:cs typeface="Times New Roman"/>
              </a:rPr>
              <a:t>l</a:t>
            </a:r>
            <a:r>
              <a:rPr sz="1200" spc="3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();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var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data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=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ev.dataTransfer.getData("text");</a:t>
            </a:r>
            <a:endParaRPr sz="1200">
              <a:latin typeface="Times New Roman"/>
              <a:cs typeface="Times New Roman"/>
            </a:endParaRPr>
          </a:p>
          <a:p>
            <a:pPr marL="3632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&lt;/script&gt;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id="div1"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ondrop="drop(event)"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ondragover="allowDrop(event)"&gt;&lt;/div&gt;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id="drag1"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src=“vyb.jpeg"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draggable="true"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ondragstart="drag(event)"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width="336"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height="69"&gt;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200" spc="-20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229600" cy="1380633"/>
          </a:xfrm>
          <a:prstGeom prst="rect">
            <a:avLst/>
          </a:prstGeom>
        </p:spPr>
        <p:txBody>
          <a:bodyPr vert="horz" wrap="square" lIns="0" tIns="270001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3600" dirty="0"/>
              <a:t>How</a:t>
            </a:r>
            <a:r>
              <a:rPr sz="3600" spc="-15" dirty="0"/>
              <a:t> </a:t>
            </a:r>
            <a:r>
              <a:rPr sz="3600" dirty="0"/>
              <a:t>to</a:t>
            </a:r>
            <a:r>
              <a:rPr sz="3600" spc="-20" dirty="0"/>
              <a:t> </a:t>
            </a:r>
            <a:r>
              <a:rPr sz="3600" spc="5" dirty="0"/>
              <a:t>drag</a:t>
            </a:r>
            <a:r>
              <a:rPr sz="3600" spc="-20" dirty="0"/>
              <a:t> </a:t>
            </a:r>
            <a:r>
              <a:rPr sz="3600" spc="5" dirty="0"/>
              <a:t>(and</a:t>
            </a:r>
            <a:r>
              <a:rPr sz="3600" spc="-45" dirty="0"/>
              <a:t> </a:t>
            </a:r>
            <a:r>
              <a:rPr sz="3600" spc="5" dirty="0"/>
              <a:t>drop)</a:t>
            </a:r>
            <a:r>
              <a:rPr sz="3600" spc="-50" dirty="0"/>
              <a:t> </a:t>
            </a:r>
            <a:r>
              <a:rPr sz="3600" dirty="0"/>
              <a:t>an</a:t>
            </a:r>
            <a:r>
              <a:rPr sz="3600" spc="-20" dirty="0"/>
              <a:t> </a:t>
            </a:r>
            <a:r>
              <a:rPr sz="3600" spc="-5" dirty="0"/>
              <a:t>image</a:t>
            </a:r>
            <a:r>
              <a:rPr sz="3600" dirty="0"/>
              <a:t> back</a:t>
            </a:r>
            <a:r>
              <a:rPr sz="3600" spc="-40" dirty="0"/>
              <a:t> </a:t>
            </a:r>
            <a:r>
              <a:rPr sz="3600" spc="5" dirty="0"/>
              <a:t>and</a:t>
            </a:r>
            <a:r>
              <a:rPr sz="3600" spc="-45" dirty="0"/>
              <a:t> </a:t>
            </a:r>
            <a:r>
              <a:rPr sz="3600" spc="5" dirty="0"/>
              <a:t>forth</a:t>
            </a:r>
            <a:r>
              <a:rPr sz="3600" spc="-40" dirty="0"/>
              <a:t> </a:t>
            </a:r>
            <a:r>
              <a:rPr sz="3600" dirty="0"/>
              <a:t>between </a:t>
            </a:r>
            <a:r>
              <a:rPr sz="3600" spc="-685" dirty="0"/>
              <a:t> </a:t>
            </a:r>
            <a:r>
              <a:rPr sz="3600" dirty="0"/>
              <a:t>two</a:t>
            </a:r>
            <a:r>
              <a:rPr sz="3600" spc="-30" dirty="0"/>
              <a:t> </a:t>
            </a:r>
            <a:r>
              <a:rPr sz="3600" spc="5" dirty="0"/>
              <a:t>&lt;div&gt;</a:t>
            </a:r>
            <a:r>
              <a:rPr sz="3600" spc="-55" dirty="0"/>
              <a:t> </a:t>
            </a:r>
            <a:r>
              <a:rPr sz="3600" dirty="0"/>
              <a:t>elements: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3219450" cy="4507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00965" marR="2043430" indent="-889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#div1,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#div2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float: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left; </a:t>
            </a:r>
            <a:r>
              <a:rPr sz="1400" spc="-15" dirty="0">
                <a:latin typeface="Times New Roman"/>
                <a:cs typeface="Times New Roman"/>
              </a:rPr>
              <a:t> width: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35px;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margin: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10px;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&lt;script&gt;</a:t>
            </a:r>
            <a:endParaRPr sz="1400">
              <a:latin typeface="Times New Roman"/>
              <a:cs typeface="Times New Roman"/>
            </a:endParaRPr>
          </a:p>
          <a:p>
            <a:pPr marL="100965" marR="1384935" indent="-889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allowDrop(ev)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ev.preventDefault();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drag(ev)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ev.dataTransfer.setData("text",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ev.target.id);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8031480" cy="43732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function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drop(ev)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{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ev.preventDefault();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var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data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=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ev.dataTransfer.getData("text");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ev.target.appendChild(document.getElementById(data));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}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&lt;/script&gt;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&lt;h2&gt;Drag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Drop&lt;/h2&gt;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&lt;p&gt;Drag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image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and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forth </a:t>
            </a:r>
            <a:r>
              <a:rPr sz="1500" spc="5" dirty="0">
                <a:latin typeface="Times New Roman"/>
                <a:cs typeface="Times New Roman"/>
              </a:rPr>
              <a:t>between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two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elements.&lt;/p&gt;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id="div1"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</a:t>
            </a:r>
            <a:endParaRPr sz="150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10" dirty="0">
                <a:latin typeface="Times New Roman"/>
                <a:cs typeface="Times New Roman"/>
              </a:rPr>
              <a:t>&lt;img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src=“vyb.jpeg"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draggable="true"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ondragstart="drag(event)"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id="drag1"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width="88"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height="31"&gt;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id="div2"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ondrop="drop(event)"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ondragover="allowDrop(event)"&gt;&lt;/div&gt;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&lt;/body&gt;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&lt;/html&gt;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07129" y="1253109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Geo</a:t>
            </a:r>
            <a:r>
              <a:rPr sz="3600" dirty="0"/>
              <a:t>l</a:t>
            </a:r>
            <a:r>
              <a:rPr sz="3600" spc="-5" dirty="0"/>
              <a:t>oc</a:t>
            </a:r>
            <a:r>
              <a:rPr sz="3600" spc="5" dirty="0"/>
              <a:t>a</a:t>
            </a:r>
            <a:r>
              <a:rPr sz="3600" spc="-5" dirty="0"/>
              <a:t>t</a:t>
            </a:r>
            <a:r>
              <a:rPr sz="3600" spc="5" dirty="0"/>
              <a:t>i</a:t>
            </a:r>
            <a:r>
              <a:rPr sz="3600" spc="-5" dirty="0"/>
              <a:t>on</a:t>
            </a:r>
            <a:endParaRPr sz="3600"/>
          </a:p>
        </p:txBody>
      </p:sp>
      <p:sp>
        <p:nvSpPr>
          <p:cNvPr id="9" name="object 9"/>
          <p:cNvSpPr txBox="1"/>
          <p:nvPr/>
        </p:nvSpPr>
        <p:spPr>
          <a:xfrm>
            <a:off x="536244" y="1929460"/>
            <a:ext cx="8039100" cy="4196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28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Geolocation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best HTML5</a:t>
            </a:r>
            <a:r>
              <a:rPr sz="2000" spc="-10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API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used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0" dirty="0">
                <a:latin typeface="Times New Roman"/>
                <a:cs typeface="Times New Roman"/>
              </a:rPr>
              <a:t> identify</a:t>
            </a:r>
            <a:endParaRPr sz="2000">
              <a:latin typeface="Times New Roman"/>
              <a:cs typeface="Times New Roman"/>
            </a:endParaRPr>
          </a:p>
          <a:p>
            <a:pPr marL="287020">
              <a:lnSpc>
                <a:spcPts val="228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geographic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application.</a:t>
            </a:r>
            <a:endParaRPr sz="2000">
              <a:latin typeface="Times New Roman"/>
              <a:cs typeface="Times New Roman"/>
            </a:endParaRPr>
          </a:p>
          <a:p>
            <a:pPr marL="287020" marR="76200" indent="-274320">
              <a:lnSpc>
                <a:spcPct val="9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Times New Roman"/>
                <a:cs typeface="Times New Roman"/>
              </a:rPr>
              <a:t>This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new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feature</a:t>
            </a:r>
            <a:r>
              <a:rPr sz="2000" dirty="0">
                <a:latin typeface="Times New Roman"/>
                <a:cs typeface="Times New Roman"/>
              </a:rPr>
              <a:t> of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HTML5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navigate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latitude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longitude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website's</a:t>
            </a:r>
            <a:r>
              <a:rPr sz="2000" spc="7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visitor.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These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coordinates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captured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JavaScript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server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which</a:t>
            </a:r>
            <a:r>
              <a:rPr sz="2000" spc="8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-10" dirty="0">
                <a:latin typeface="Times New Roman"/>
                <a:cs typeface="Times New Roman"/>
              </a:rPr>
              <a:t> show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your 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current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location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website.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901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Most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services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use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Network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routing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such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IP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RFID,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WIFI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and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MAC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addresses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internal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GPS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to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identify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user's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location.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APIs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work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new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property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global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navigator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5" dirty="0">
                <a:latin typeface="Constantia"/>
                <a:cs typeface="Constantia"/>
              </a:rPr>
              <a:t>object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u="sng" spc="-1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Syntax: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280"/>
              </a:lnSpc>
              <a:spcBef>
                <a:spcPts val="24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3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ar</a:t>
            </a:r>
            <a:r>
              <a:rPr sz="2000" spc="-11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n</a:t>
            </a:r>
            <a:r>
              <a:rPr sz="2000" spc="-55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v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ga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7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.</a:t>
            </a:r>
            <a:r>
              <a:rPr sz="2000" spc="-6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oca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on;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)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280"/>
              </a:lnSpc>
            </a:pPr>
            <a:r>
              <a:rPr sz="2000" spc="-25" dirty="0">
                <a:latin typeface="Constantia"/>
                <a:cs typeface="Constantia"/>
              </a:rPr>
              <a:t>geo=navigator.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geolocation;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800" y="1115199"/>
            <a:ext cx="617220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z="32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r>
              <a:rPr sz="32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2400" y="1731340"/>
            <a:ext cx="8763000" cy="55528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278765" indent="-287020">
              <a:lnSpc>
                <a:spcPts val="273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727960" algn="ctr">
              <a:lnSpc>
                <a:spcPts val="2735"/>
              </a:lnSpc>
            </a:pP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following: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870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getCurrentPosition()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:It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user's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7465" algn="ctr">
              <a:lnSpc>
                <a:spcPts val="2735"/>
              </a:lnSpc>
            </a:pP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marR="744220" indent="-287020">
              <a:lnSpc>
                <a:spcPts val="2735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location,get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752475" algn="ctr">
              <a:lnSpc>
                <a:spcPts val="2735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navigator.geolocation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752475" algn="ctr">
              <a:lnSpc>
                <a:spcPts val="2735"/>
              </a:lnSpc>
            </a:pP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000" spc="-1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parameters: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1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lang="en-US"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2000" b="1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)success</a:t>
            </a:r>
            <a:r>
              <a:rPr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call</a:t>
            </a:r>
            <a:r>
              <a:rPr lang="en-US" sz="2000" spc="-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function to get the location of the user.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sz="20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call</a:t>
            </a:r>
            <a:r>
              <a:rPr lang="en-US"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back function which takes “position object as input.</a:t>
            </a:r>
            <a:r>
              <a:rPr sz="20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spc="-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3063875" algn="r">
              <a:lnSpc>
                <a:spcPct val="100000"/>
              </a:lnSpc>
              <a:spcBef>
                <a:spcPts val="290"/>
              </a:spcBef>
            </a:pPr>
            <a:r>
              <a:rPr sz="2000" spc="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It</a:t>
            </a:r>
            <a:r>
              <a:rPr lang="en-US" sz="20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defines various options for getting the location.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watchPosition():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sz="2000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whenever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>
              <a:lnSpc>
                <a:spcPts val="2735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7020" indent="-274320">
              <a:lnSpc>
                <a:spcPct val="100000"/>
              </a:lnSpc>
              <a:spcBef>
                <a:spcPts val="2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clearWatch():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1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cancels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watchPosition()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701167"/>
            <a:ext cx="7772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Checking</a:t>
            </a:r>
            <a:r>
              <a:rPr spc="-15" dirty="0"/>
              <a:t> </a:t>
            </a:r>
            <a:r>
              <a:rPr dirty="0"/>
              <a:t>for</a:t>
            </a:r>
            <a:r>
              <a:rPr spc="-75" dirty="0"/>
              <a:t> </a:t>
            </a:r>
            <a:r>
              <a:rPr dirty="0"/>
              <a:t>browser</a:t>
            </a:r>
            <a:r>
              <a:rPr spc="-55" dirty="0"/>
              <a:t> </a:t>
            </a:r>
            <a:r>
              <a:rPr spc="5" dirty="0"/>
              <a:t>support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477143"/>
            <a:ext cx="4797756" cy="5304657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&lt;h1&gt;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Current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location</a:t>
            </a:r>
            <a:r>
              <a:rPr sz="1200" b="1" spc="-10" dirty="0">
                <a:latin typeface="Segoe UI"/>
                <a:cs typeface="Segoe UI"/>
              </a:rPr>
              <a:t>&lt;/h1&gt;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spc="-5" dirty="0">
                <a:latin typeface="Segoe UI"/>
                <a:cs typeface="Segoe UI"/>
              </a:rPr>
              <a:t>Click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me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id="location"</a:t>
            </a:r>
            <a:r>
              <a:rPr sz="1200" b="1" spc="-10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&lt;script&gt;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x=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document.getElementById("location");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300">
              <a:latin typeface="Segoe UI"/>
              <a:cs typeface="Segoe UI"/>
            </a:endParaRPr>
          </a:p>
          <a:p>
            <a:pPr marL="107061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10" dirty="0">
                <a:latin typeface="Segoe UI"/>
                <a:cs typeface="Segoe UI"/>
              </a:rPr>
              <a:t> getlocation()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Segoe UI"/>
                <a:cs typeface="Segoe UI"/>
              </a:rPr>
              <a:t>if(navigator.geolocation){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Segoe UI"/>
                <a:cs typeface="Segoe UI"/>
              </a:rPr>
              <a:t>alert("your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</a:t>
            </a:r>
            <a:r>
              <a:rPr sz="1200" spc="4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{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browser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10" dirty="0">
                <a:latin typeface="Segoe UI"/>
                <a:cs typeface="Segoe UI"/>
              </a:rPr>
              <a:t> not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supporting")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&lt;/body&gt;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&lt;/html&gt;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56614"/>
            <a:ext cx="8051165" cy="2219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229235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Many </a:t>
            </a:r>
            <a:r>
              <a:rPr sz="2000" spc="-10" dirty="0">
                <a:latin typeface="Constantia"/>
                <a:cs typeface="Constantia"/>
              </a:rPr>
              <a:t>new elements </a:t>
            </a:r>
            <a:r>
              <a:rPr sz="2000" spc="-15" dirty="0">
                <a:latin typeface="Constantia"/>
                <a:cs typeface="Constantia"/>
              </a:rPr>
              <a:t>are </a:t>
            </a:r>
            <a:r>
              <a:rPr sz="2000" spc="-5" dirty="0">
                <a:latin typeface="Constantia"/>
                <a:cs typeface="Constantia"/>
              </a:rPr>
              <a:t>added in </a:t>
            </a:r>
            <a:r>
              <a:rPr sz="2000" spc="-10" dirty="0">
                <a:latin typeface="Constantia"/>
                <a:cs typeface="Constantia"/>
              </a:rPr>
              <a:t>HTML5 </a:t>
            </a:r>
            <a:r>
              <a:rPr sz="2000" spc="-20" dirty="0">
                <a:latin typeface="Constantia"/>
                <a:cs typeface="Constantia"/>
              </a:rPr>
              <a:t>like </a:t>
            </a:r>
            <a:r>
              <a:rPr sz="2000" spc="-60" dirty="0">
                <a:latin typeface="Constantia"/>
                <a:cs typeface="Constantia"/>
              </a:rPr>
              <a:t>nav, </a:t>
            </a:r>
            <a:r>
              <a:rPr sz="2000" spc="-15" dirty="0">
                <a:latin typeface="Constantia"/>
                <a:cs typeface="Constantia"/>
              </a:rPr>
              <a:t>audio, </a:t>
            </a:r>
            <a:r>
              <a:rPr sz="2000" spc="-10" dirty="0">
                <a:latin typeface="Constantia"/>
                <a:cs typeface="Constantia"/>
              </a:rPr>
              <a:t>figcaption, 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progress,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command,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time,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datalist,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video, </a:t>
            </a:r>
            <a:r>
              <a:rPr sz="2000" spc="-5" dirty="0">
                <a:latin typeface="Constantia"/>
                <a:cs typeface="Constantia"/>
              </a:rPr>
              <a:t>figure,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meter,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data,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 </a:t>
            </a:r>
            <a:r>
              <a:rPr sz="2000" spc="-48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time,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aside,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canvas,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summary,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rp,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rt,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details,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0" dirty="0">
                <a:latin typeface="Constantia"/>
                <a:cs typeface="Constantia"/>
              </a:rPr>
              <a:t>wbr,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header,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footer, </a:t>
            </a:r>
            <a:r>
              <a:rPr sz="2000" spc="-30" dirty="0">
                <a:latin typeface="Constantia"/>
                <a:cs typeface="Constantia"/>
              </a:rPr>
              <a:t> keygen,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embed, article,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hgroup,</a:t>
            </a:r>
            <a:r>
              <a:rPr sz="2000" spc="4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bdi,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mark,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output,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source,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track, 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section,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ruby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more.</a:t>
            </a:r>
            <a:endParaRPr sz="20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many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which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30" dirty="0">
                <a:latin typeface="Constantia"/>
                <a:cs typeface="Constantia"/>
              </a:rPr>
              <a:t>have</a:t>
            </a:r>
            <a:r>
              <a:rPr sz="2000" spc="-10" dirty="0">
                <a:latin typeface="Constantia"/>
                <a:cs typeface="Constantia"/>
              </a:rPr>
              <a:t> been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modified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removed </a:t>
            </a:r>
            <a:r>
              <a:rPr sz="2000" spc="-4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from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HTML5.</a:t>
            </a:r>
            <a:r>
              <a:rPr sz="2000" spc="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Some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them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listed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below:</a:t>
            </a:r>
            <a:endParaRPr sz="2000">
              <a:latin typeface="Constantia"/>
              <a:cs typeface="Constanti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136650" y="3194050"/>
          <a:ext cx="6781800" cy="3235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0900"/>
                <a:gridCol w="3390900"/>
              </a:tblGrid>
              <a:tr h="370839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Element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In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onstantia"/>
                          <a:cs typeface="Constantia"/>
                        </a:rPr>
                        <a:t>HTML5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E6EC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&lt;applet&gt;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5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&lt;object&gt;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&lt;acronym&gt;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6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&lt;abbr&gt;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&lt;dir&gt;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Changed</a:t>
                      </a:r>
                      <a:r>
                        <a:rPr sz="1800" spc="-4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to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&lt;ul&gt;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&lt;frameset&gt;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&lt;frame&gt;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&lt;noframes&gt;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Removed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</a:tr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&lt;strike&gt;,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&lt;big&gt;,</a:t>
                      </a:r>
                      <a:r>
                        <a:rPr sz="1800" spc="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&lt;basefont&gt;,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onstantia"/>
                          <a:cs typeface="Constantia"/>
                        </a:rPr>
                        <a:t>&lt;font&gt;,</a:t>
                      </a:r>
                      <a:r>
                        <a:rPr sz="1800" spc="1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&lt;center&gt;,</a:t>
                      </a:r>
                      <a:r>
                        <a:rPr sz="1800" spc="-3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&lt;tt&gt;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5" dirty="0">
                          <a:latin typeface="Constantia"/>
                          <a:cs typeface="Constantia"/>
                        </a:rPr>
                        <a:t>No</a:t>
                      </a:r>
                      <a:r>
                        <a:rPr sz="1800" spc="-5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new</a:t>
                      </a:r>
                      <a:r>
                        <a:rPr sz="1800" spc="-7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tag.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 CSS</a:t>
                      </a:r>
                      <a:r>
                        <a:rPr sz="1800" spc="-2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is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used</a:t>
                      </a:r>
                      <a:r>
                        <a:rPr sz="1800" spc="-15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for</a:t>
                      </a:r>
                      <a:r>
                        <a:rPr sz="1800" spc="-10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10" dirty="0">
                          <a:latin typeface="Constantia"/>
                          <a:cs typeface="Constantia"/>
                        </a:rPr>
                        <a:t>this</a:t>
                      </a:r>
                      <a:endParaRPr sz="1800" dirty="0">
                        <a:latin typeface="Constantia"/>
                        <a:cs typeface="Constantia"/>
                      </a:endParaRPr>
                    </a:p>
                  </a:txBody>
                  <a:tcPr marL="0" marR="0" marT="33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4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" y="956537"/>
            <a:ext cx="88392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/>
              <a:t>The</a:t>
            </a:r>
            <a:r>
              <a:rPr sz="3600" spc="-45" dirty="0"/>
              <a:t> </a:t>
            </a:r>
            <a:r>
              <a:rPr sz="3600" dirty="0"/>
              <a:t>getCurrentPosition()</a:t>
            </a:r>
            <a:r>
              <a:rPr sz="3600" spc="-85" dirty="0"/>
              <a:t> </a:t>
            </a:r>
            <a:r>
              <a:rPr sz="3600" spc="5" dirty="0"/>
              <a:t>Method</a:t>
            </a:r>
            <a:r>
              <a:rPr sz="3600" spc="-35" dirty="0"/>
              <a:t> </a:t>
            </a:r>
            <a:r>
              <a:rPr sz="3600" dirty="0"/>
              <a:t>-</a:t>
            </a:r>
            <a:r>
              <a:rPr sz="3600" spc="-20" dirty="0"/>
              <a:t> </a:t>
            </a:r>
            <a:r>
              <a:rPr sz="3600" spc="5" dirty="0"/>
              <a:t>Return</a:t>
            </a:r>
            <a:r>
              <a:rPr sz="3600" spc="-55" dirty="0"/>
              <a:t> </a:t>
            </a:r>
            <a:r>
              <a:rPr sz="3600" dirty="0"/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8003540" cy="43878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7020" indent="-274320">
              <a:lnSpc>
                <a:spcPts val="2375"/>
              </a:lnSpc>
              <a:spcBef>
                <a:spcPts val="110"/>
              </a:spcBef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spc="10" dirty="0">
                <a:latin typeface="Times New Roman"/>
                <a:cs typeface="Times New Roman"/>
              </a:rPr>
              <a:t>The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getCurrentPosition()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method</a:t>
            </a:r>
            <a:r>
              <a:rPr sz="2200" spc="5" dirty="0">
                <a:latin typeface="Times New Roman"/>
                <a:cs typeface="Times New Roman"/>
              </a:rPr>
              <a:t> returns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</a:t>
            </a:r>
            <a:r>
              <a:rPr sz="2200" spc="5" dirty="0">
                <a:latin typeface="Times New Roman"/>
                <a:cs typeface="Times New Roman"/>
              </a:rPr>
              <a:t> object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on </a:t>
            </a:r>
            <a:r>
              <a:rPr sz="2200" dirty="0">
                <a:latin typeface="Times New Roman"/>
                <a:cs typeface="Times New Roman"/>
              </a:rPr>
              <a:t>success.</a:t>
            </a:r>
            <a:r>
              <a:rPr sz="2200" spc="-120" dirty="0">
                <a:latin typeface="Times New Roman"/>
                <a:cs typeface="Times New Roman"/>
              </a:rPr>
              <a:t> </a:t>
            </a:r>
            <a:r>
              <a:rPr sz="2200" spc="10" dirty="0"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latitude,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and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properties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are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always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returned.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c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oords.latitude: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6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latitude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(always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coords.longitude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longitude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decimal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coords.accuracy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(always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returned)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:T</a:t>
            </a:r>
            <a:r>
              <a:rPr sz="2200" dirty="0">
                <a:latin typeface="Times New Roman"/>
                <a:cs typeface="Times New Roman"/>
              </a:rPr>
              <a:t>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 </a:t>
            </a:r>
            <a:r>
              <a:rPr sz="2200" spc="-5" dirty="0">
                <a:latin typeface="Times New Roman"/>
                <a:cs typeface="Times New Roman"/>
              </a:rPr>
              <a:t>meters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above</a:t>
            </a:r>
            <a:r>
              <a:rPr sz="2200" spc="5" dirty="0">
                <a:latin typeface="Times New Roman"/>
                <a:cs typeface="Times New Roman"/>
              </a:rPr>
              <a:t> the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mean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sea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level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80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8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coords.altitude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AccuracyThe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altitude</a:t>
            </a:r>
            <a:r>
              <a:rPr sz="2200" spc="-9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accuracy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ts val="2375"/>
              </a:lnSpc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coords.heading</a:t>
            </a:r>
            <a:r>
              <a:rPr sz="22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heading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degrees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clockwise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from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North</a:t>
            </a:r>
            <a:endParaRPr sz="220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3181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coords.speed</a:t>
            </a:r>
            <a:r>
              <a:rPr sz="2200" b="1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speed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in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meters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per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second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3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if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45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200" b="1" dirty="0">
                <a:latin typeface="Times New Roman"/>
                <a:cs typeface="Times New Roman"/>
              </a:rPr>
              <a:t>T</a:t>
            </a:r>
            <a:r>
              <a:rPr sz="22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imestamp:</a:t>
            </a:r>
            <a:r>
              <a:rPr sz="2200" dirty="0">
                <a:latin typeface="Times New Roman"/>
                <a:cs typeface="Times New Roman"/>
              </a:rPr>
              <a:t>The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date/time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the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response</a:t>
            </a:r>
            <a:r>
              <a:rPr sz="2200" spc="-4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(returned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if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available)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5692" y="701167"/>
            <a:ext cx="542810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dirty="0"/>
              <a:t>Getting</a:t>
            </a:r>
            <a:r>
              <a:rPr sz="2800" b="1" spc="-20" dirty="0"/>
              <a:t> </a:t>
            </a:r>
            <a:r>
              <a:rPr sz="2800" b="1" dirty="0"/>
              <a:t>the</a:t>
            </a:r>
            <a:r>
              <a:rPr sz="2800" b="1" spc="-90" dirty="0"/>
              <a:t> </a:t>
            </a:r>
            <a:r>
              <a:rPr sz="2800" b="1" dirty="0"/>
              <a:t>User's</a:t>
            </a:r>
            <a:r>
              <a:rPr sz="2800" b="1" spc="-30" dirty="0"/>
              <a:t> </a:t>
            </a:r>
            <a:r>
              <a:rPr sz="2800" b="1" spc="5" dirty="0"/>
              <a:t>current</a:t>
            </a:r>
            <a:r>
              <a:rPr sz="2800" b="1" spc="-75" dirty="0"/>
              <a:t> </a:t>
            </a:r>
            <a:r>
              <a:rPr sz="2800" b="1" dirty="0"/>
              <a:t>position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13230"/>
            <a:ext cx="5269865" cy="56989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Wingdings"/>
              <a:buChar char=""/>
              <a:tabLst>
                <a:tab pos="286385" algn="l"/>
                <a:tab pos="287020" algn="l"/>
              </a:tabLst>
            </a:pPr>
            <a:r>
              <a:rPr sz="1600" b="1" spc="-5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getCurrentPosition()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method</a:t>
            </a:r>
            <a:r>
              <a:rPr sz="1600" b="1" spc="-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is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used</a:t>
            </a:r>
            <a:r>
              <a:rPr sz="1600" b="1" spc="-15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to</a:t>
            </a:r>
            <a:r>
              <a:rPr sz="1600" b="1" spc="-5" dirty="0">
                <a:latin typeface="Segoe UI"/>
                <a:cs typeface="Segoe UI"/>
              </a:rPr>
              <a:t> return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10" dirty="0">
                <a:latin typeface="Segoe UI"/>
                <a:cs typeface="Segoe UI"/>
              </a:rPr>
              <a:t>the</a:t>
            </a:r>
            <a:r>
              <a:rPr sz="1600" b="1" spc="5" dirty="0">
                <a:latin typeface="Segoe UI"/>
                <a:cs typeface="Segoe UI"/>
              </a:rPr>
              <a:t> </a:t>
            </a:r>
            <a:r>
              <a:rPr sz="1600" b="1" spc="-15" dirty="0">
                <a:latin typeface="Segoe UI"/>
                <a:cs typeface="Segoe UI"/>
              </a:rPr>
              <a:t>user's</a:t>
            </a:r>
            <a:r>
              <a:rPr sz="1600" b="1" spc="10" dirty="0">
                <a:latin typeface="Segoe UI"/>
                <a:cs typeface="Segoe UI"/>
              </a:rPr>
              <a:t> </a:t>
            </a:r>
            <a:r>
              <a:rPr sz="1600" b="1" spc="-5" dirty="0">
                <a:latin typeface="Segoe UI"/>
                <a:cs typeface="Segoe UI"/>
              </a:rPr>
              <a:t>position</a:t>
            </a:r>
            <a:r>
              <a:rPr sz="1200" b="1" spc="-5" dirty="0">
                <a:latin typeface="Segoe UI"/>
                <a:cs typeface="Segoe UI"/>
              </a:rPr>
              <a:t>.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5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&lt;html&gt;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&lt;body&gt;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&lt;p&gt;Click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the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button </a:t>
            </a:r>
            <a:r>
              <a:rPr sz="1200" dirty="0">
                <a:latin typeface="Segoe UI"/>
                <a:cs typeface="Segoe UI"/>
              </a:rPr>
              <a:t>to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get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coordinates.&lt;/p&gt;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&lt;button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onclick="getLocation()"&gt;Try</a:t>
            </a:r>
            <a:r>
              <a:rPr sz="1200" spc="7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It&lt;/button&gt;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&lt;p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id="demo"&gt;&lt;/p&gt;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&lt;script&gt;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Segoe UI"/>
                <a:cs typeface="Segoe UI"/>
              </a:rPr>
              <a:t>var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x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= </a:t>
            </a:r>
            <a:r>
              <a:rPr sz="1200" spc="-10" dirty="0">
                <a:latin typeface="Segoe UI"/>
                <a:cs typeface="Segoe UI"/>
              </a:rPr>
              <a:t>document.getElementById("demo");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getLocation()</a:t>
            </a:r>
            <a:r>
              <a:rPr sz="1200" dirty="0">
                <a:latin typeface="Segoe UI"/>
                <a:cs typeface="Segoe UI"/>
              </a:rPr>
              <a:t> {</a:t>
            </a:r>
          </a:p>
          <a:p>
            <a:pPr marL="177165" marR="1350010" indent="-8255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if </a:t>
            </a:r>
            <a:r>
              <a:rPr sz="1200" spc="-15" dirty="0">
                <a:latin typeface="Segoe UI"/>
                <a:cs typeface="Segoe UI"/>
              </a:rPr>
              <a:t>(navigator.geolocation)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 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navigator.geolocation.getCurrentPosition(showPosition);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r>
              <a:rPr sz="1200" spc="-3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else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17716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"Geolocation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is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supported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by this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browser.";</a:t>
            </a:r>
            <a:endParaRPr sz="1200" dirty="0">
              <a:latin typeface="Segoe UI"/>
              <a:cs typeface="Segoe UI"/>
            </a:endParaRPr>
          </a:p>
          <a:p>
            <a:pPr marL="94615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Segoe UI"/>
                <a:cs typeface="Segoe UI"/>
              </a:rPr>
              <a:t>function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showPosition(position)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{</a:t>
            </a:r>
          </a:p>
          <a:p>
            <a:pPr marL="94615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x.innerHTML </a:t>
            </a:r>
            <a:r>
              <a:rPr sz="1200" dirty="0">
                <a:latin typeface="Segoe UI"/>
                <a:cs typeface="Segoe UI"/>
              </a:rPr>
              <a:t>=</a:t>
            </a:r>
            <a:r>
              <a:rPr sz="1200" spc="-5" dirty="0">
                <a:latin typeface="Segoe UI"/>
                <a:cs typeface="Segoe UI"/>
              </a:rPr>
              <a:t> "Latitude: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position.coords.latitude</a:t>
            </a:r>
            <a:r>
              <a:rPr sz="1200" spc="10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</a:p>
          <a:p>
            <a:pPr marL="94615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"&lt;br&gt;Longitude: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"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+</a:t>
            </a:r>
            <a:r>
              <a:rPr sz="1200" spc="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position.coords.longitude;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Segoe UI"/>
                <a:cs typeface="Segoe UI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&lt;/script&gt;</a:t>
            </a:r>
            <a:endParaRPr sz="12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5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Segoe UI"/>
                <a:cs typeface="Segoe UI"/>
              </a:rPr>
              <a:t>&lt;/body&gt;</a:t>
            </a:r>
            <a:endParaRPr sz="1200" dirty="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Segoe UI"/>
                <a:cs typeface="Segoe UI"/>
              </a:rPr>
              <a:t>&lt;/html&gt;</a:t>
            </a:r>
            <a:endParaRPr sz="1200" dirty="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0" y="609600"/>
            <a:ext cx="6071236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5" dirty="0"/>
              <a:t>Handling</a:t>
            </a:r>
            <a:r>
              <a:rPr sz="3600" b="1" spc="-105" dirty="0"/>
              <a:t> </a:t>
            </a:r>
            <a:r>
              <a:rPr sz="3600" b="1" dirty="0"/>
              <a:t>Errors</a:t>
            </a:r>
            <a:r>
              <a:rPr sz="3600" b="1" spc="-45" dirty="0"/>
              <a:t> </a:t>
            </a:r>
            <a:r>
              <a:rPr sz="3600" b="1" spc="5" dirty="0"/>
              <a:t>and</a:t>
            </a:r>
            <a:r>
              <a:rPr sz="3600" b="1" spc="-40" dirty="0"/>
              <a:t> </a:t>
            </a:r>
            <a:r>
              <a:rPr sz="3600" b="1" dirty="0"/>
              <a:t>Rejections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194943"/>
            <a:ext cx="7861934" cy="5100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ts val="173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second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parameter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getCurrentPosition()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method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used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handle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errors.</a:t>
            </a:r>
            <a:r>
              <a:rPr sz="1600" spc="65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It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specifies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</a:t>
            </a:r>
          </a:p>
          <a:p>
            <a:pPr marL="287020">
              <a:lnSpc>
                <a:spcPts val="1730"/>
              </a:lnSpc>
            </a:pPr>
            <a:r>
              <a:rPr sz="1600" dirty="0">
                <a:latin typeface="Times New Roman"/>
                <a:cs typeface="Times New Roman"/>
              </a:rPr>
              <a:t>function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run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if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fails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to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get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user's</a:t>
            </a:r>
            <a:r>
              <a:rPr sz="1600" dirty="0">
                <a:latin typeface="Times New Roman"/>
                <a:cs typeface="Times New Roman"/>
              </a:rPr>
              <a:t> location: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Times New Roman"/>
                <a:cs typeface="Times New Roman"/>
              </a:rPr>
              <a:t>&lt;!DOCTYPE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&lt;title&gt;Geolocation</a:t>
            </a:r>
            <a:r>
              <a:rPr sz="1600" spc="-7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API&lt;/title&gt;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&lt;/head&gt;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&lt;body&gt;</a:t>
            </a:r>
            <a:endParaRPr sz="1600" dirty="0">
              <a:latin typeface="Times New Roman"/>
              <a:cs typeface="Times New Roman"/>
            </a:endParaRPr>
          </a:p>
          <a:p>
            <a:pPr marL="11303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&lt;h1&gt;Find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Current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location&lt;/h1&gt;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&lt;button</a:t>
            </a:r>
            <a:r>
              <a:rPr sz="1600" spc="-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onclick="getlocation()"&gt;Click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me&lt;/button&gt;</a:t>
            </a:r>
          </a:p>
          <a:p>
            <a:pPr marL="127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&lt;div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id="location"&gt;&lt;/div&gt;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&lt;script&gt;</a:t>
            </a:r>
          </a:p>
          <a:p>
            <a:pPr marL="216535" marR="3791585" indent="69850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var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x=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document.getElementById("location");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 </a:t>
            </a:r>
            <a:r>
              <a:rPr sz="1600" spc="-5" dirty="0">
                <a:latin typeface="Times New Roman"/>
                <a:cs typeface="Times New Roman"/>
              </a:rPr>
              <a:t>getlocation() </a:t>
            </a:r>
            <a:r>
              <a:rPr sz="1600" dirty="0">
                <a:latin typeface="Times New Roman"/>
                <a:cs typeface="Times New Roman"/>
              </a:rPr>
              <a:t>{ 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if(navigator.geolocation){</a:t>
            </a:r>
            <a:endParaRPr sz="1600" dirty="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Times New Roman"/>
                <a:cs typeface="Times New Roman"/>
              </a:rPr>
              <a:t>navigator.geolocation.getCurrentPosition(showPosition,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showError)</a:t>
            </a:r>
            <a:endParaRPr sz="1600" dirty="0">
              <a:latin typeface="Times New Roman"/>
              <a:cs typeface="Times New Roman"/>
            </a:endParaRPr>
          </a:p>
          <a:p>
            <a:pPr marL="38735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}</a:t>
            </a:r>
          </a:p>
          <a:p>
            <a:pPr marL="287020">
              <a:lnSpc>
                <a:spcPct val="100000"/>
              </a:lnSpc>
            </a:pPr>
            <a:r>
              <a:rPr sz="1600" spc="-10" dirty="0">
                <a:latin typeface="Times New Roman"/>
                <a:cs typeface="Times New Roman"/>
              </a:rPr>
              <a:t>else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Times New Roman"/>
                <a:cs typeface="Times New Roman"/>
              </a:rPr>
              <a:t>{</a:t>
            </a:r>
          </a:p>
          <a:p>
            <a:pPr marL="673735">
              <a:lnSpc>
                <a:spcPct val="100000"/>
              </a:lnSpc>
            </a:pPr>
            <a:r>
              <a:rPr sz="1600" spc="-5" dirty="0">
                <a:latin typeface="Times New Roman"/>
                <a:cs typeface="Times New Roman"/>
              </a:rPr>
              <a:t>alert("Sorry!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browser</a:t>
            </a:r>
            <a:r>
              <a:rPr sz="1600" spc="4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</a:t>
            </a:r>
            <a:r>
              <a:rPr sz="1600" spc="-2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not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supporting")</a:t>
            </a:r>
          </a:p>
          <a:p>
            <a:pPr marL="469900">
              <a:lnSpc>
                <a:spcPct val="100000"/>
              </a:lnSpc>
            </a:pPr>
            <a:r>
              <a:rPr sz="1600" spc="5" dirty="0">
                <a:latin typeface="Times New Roman"/>
                <a:cs typeface="Times New Roman"/>
              </a:rPr>
              <a:t>}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}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840156"/>
            <a:ext cx="7419975" cy="588645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484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showPosition(position){</a:t>
            </a:r>
            <a:endParaRPr sz="1400">
              <a:latin typeface="Times New Roman"/>
              <a:cs typeface="Times New Roman"/>
            </a:endParaRPr>
          </a:p>
          <a:p>
            <a:pPr marL="323215">
              <a:lnSpc>
                <a:spcPct val="100000"/>
              </a:lnSpc>
              <a:spcBef>
                <a:spcPts val="384"/>
              </a:spcBef>
            </a:pPr>
            <a:r>
              <a:rPr sz="1400" spc="-15" dirty="0">
                <a:latin typeface="Times New Roman"/>
                <a:cs typeface="Times New Roman"/>
              </a:rPr>
              <a:t>var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x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45" dirty="0">
                <a:latin typeface="Times New Roman"/>
                <a:cs typeface="Times New Roman"/>
              </a:rPr>
              <a:t>"Your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current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("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 </a:t>
            </a:r>
            <a:r>
              <a:rPr sz="1400" spc="-15" dirty="0">
                <a:latin typeface="Times New Roman"/>
                <a:cs typeface="Times New Roman"/>
              </a:rPr>
              <a:t>"Latitude: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position.coords.latitude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",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 +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"Longitude: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"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position.coords.longitude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+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")";</a:t>
            </a:r>
            <a:endParaRPr sz="14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document.getElementById("location").innerHTML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=</a:t>
            </a:r>
            <a:r>
              <a:rPr sz="1400" spc="-20" dirty="0">
                <a:latin typeface="Times New Roman"/>
                <a:cs typeface="Times New Roman"/>
              </a:rPr>
              <a:t> x;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1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 marR="5196840" indent="-134620">
              <a:lnSpc>
                <a:spcPct val="120000"/>
              </a:lnSpc>
              <a:spcBef>
                <a:spcPts val="25"/>
              </a:spcBef>
            </a:pPr>
            <a:r>
              <a:rPr sz="1400" spc="-20" dirty="0">
                <a:latin typeface="Times New Roman"/>
                <a:cs typeface="Times New Roman"/>
              </a:rPr>
              <a:t>function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showError(error)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switch(error.code){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error.PERMISSION_DENIED:</a:t>
            </a:r>
            <a:endParaRPr sz="1400">
              <a:latin typeface="Times New Roman"/>
              <a:cs typeface="Times New Roman"/>
            </a:endParaRPr>
          </a:p>
          <a:p>
            <a:pPr marL="546100" marR="3040380">
              <a:lnSpc>
                <a:spcPct val="1200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denied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for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Geolocation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API.");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error.POSITION_UNAVAILABLE:</a:t>
            </a:r>
            <a:endParaRPr sz="1400">
              <a:latin typeface="Times New Roman"/>
              <a:cs typeface="Times New Roman"/>
            </a:endParaRPr>
          </a:p>
          <a:p>
            <a:pPr marL="546100" marR="3317240">
              <a:lnSpc>
                <a:spcPct val="120000"/>
              </a:lnSpc>
            </a:pPr>
            <a:r>
              <a:rPr sz="1400" spc="-10" dirty="0">
                <a:latin typeface="Times New Roman"/>
                <a:cs typeface="Times New Roman"/>
              </a:rPr>
              <a:t>alert("USer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information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unavailable.");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case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error.TIMEOUT: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alert("The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request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user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location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timed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out.");</a:t>
            </a:r>
            <a:endParaRPr sz="140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546100" marR="4224020" indent="-177165">
              <a:lnSpc>
                <a:spcPct val="120100"/>
              </a:lnSpc>
            </a:pPr>
            <a:r>
              <a:rPr sz="1400" spc="-5" dirty="0">
                <a:latin typeface="Times New Roman"/>
                <a:cs typeface="Times New Roman"/>
              </a:rPr>
              <a:t>case </a:t>
            </a:r>
            <a:r>
              <a:rPr sz="1400" spc="-15" dirty="0">
                <a:latin typeface="Times New Roman"/>
                <a:cs typeface="Times New Roman"/>
              </a:rPr>
              <a:t>error.UNKNOWN_ERROR: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alert("An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unknown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error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occurred.");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break;</a:t>
            </a:r>
            <a:endParaRPr sz="1400">
              <a:latin typeface="Times New Roman"/>
              <a:cs typeface="Times New Roman"/>
            </a:endParaRPr>
          </a:p>
          <a:p>
            <a:pPr marL="18923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36893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&lt;/script&gt;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8801" y="759078"/>
            <a:ext cx="5257799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/>
              <a:t>Displaying</a:t>
            </a:r>
            <a:r>
              <a:rPr sz="2800" spc="-20" dirty="0"/>
              <a:t> </a:t>
            </a:r>
            <a:r>
              <a:rPr sz="2800" spc="-5" dirty="0"/>
              <a:t>location</a:t>
            </a:r>
            <a:r>
              <a:rPr sz="2800" spc="-75" dirty="0"/>
              <a:t> </a:t>
            </a:r>
            <a:r>
              <a:rPr sz="2800" spc="5" dirty="0"/>
              <a:t>on</a:t>
            </a:r>
            <a:r>
              <a:rPr sz="2800" spc="-35" dirty="0"/>
              <a:t> </a:t>
            </a:r>
            <a:r>
              <a:rPr sz="2800" dirty="0"/>
              <a:t>Google</a:t>
            </a:r>
            <a:r>
              <a:rPr sz="2800" spc="-80" dirty="0"/>
              <a:t> </a:t>
            </a:r>
            <a:r>
              <a:rPr sz="2800" dirty="0"/>
              <a:t>Map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383"/>
            <a:ext cx="5814060" cy="46367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200" spc="-5" dirty="0">
                <a:latin typeface="Segoe UI"/>
                <a:cs typeface="Segoe UI"/>
              </a:rPr>
              <a:t>&lt;!DOCTYPE</a:t>
            </a:r>
            <a:r>
              <a:rPr sz="1200" spc="-4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html</a:t>
            </a:r>
            <a:r>
              <a:rPr sz="1200" b="1" spc="-5" dirty="0">
                <a:latin typeface="Segoe UI"/>
                <a:cs typeface="Segoe UI"/>
              </a:rPr>
              <a:t>&gt;</a:t>
            </a:r>
            <a:endParaRPr sz="12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&lt;html&gt;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&lt;head&gt;</a:t>
            </a:r>
            <a:endParaRPr sz="1200">
              <a:latin typeface="Segoe UI"/>
              <a:cs typeface="Segoe UI"/>
            </a:endParaRPr>
          </a:p>
          <a:p>
            <a:pPr marL="259079">
              <a:lnSpc>
                <a:spcPct val="100000"/>
              </a:lnSpc>
              <a:spcBef>
                <a:spcPts val="285"/>
              </a:spcBef>
            </a:pPr>
            <a:r>
              <a:rPr sz="1200" b="1" spc="-10" dirty="0">
                <a:latin typeface="Segoe UI"/>
                <a:cs typeface="Segoe UI"/>
              </a:rPr>
              <a:t>&lt;title&gt;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5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API</a:t>
            </a:r>
            <a:r>
              <a:rPr sz="1200" b="1" spc="-10" dirty="0">
                <a:latin typeface="Segoe UI"/>
                <a:cs typeface="Segoe UI"/>
              </a:rPr>
              <a:t>&lt;/title&gt;</a:t>
            </a:r>
            <a:endParaRPr sz="1200">
              <a:latin typeface="Segoe UI"/>
              <a:cs typeface="Segoe UI"/>
            </a:endParaRPr>
          </a:p>
          <a:p>
            <a:pPr marL="21971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&lt;/head&gt;</a:t>
            </a:r>
            <a:endParaRPr sz="1200">
              <a:latin typeface="Segoe UI"/>
              <a:cs typeface="Segoe UI"/>
            </a:endParaRPr>
          </a:p>
          <a:p>
            <a:pPr marL="177165">
              <a:lnSpc>
                <a:spcPct val="100000"/>
              </a:lnSpc>
              <a:spcBef>
                <a:spcPts val="290"/>
              </a:spcBef>
            </a:pPr>
            <a:r>
              <a:rPr sz="1200" b="1" spc="-5" dirty="0">
                <a:latin typeface="Segoe UI"/>
                <a:cs typeface="Segoe UI"/>
              </a:rPr>
              <a:t>&lt;body&gt;</a:t>
            </a:r>
            <a:endParaRPr sz="1200">
              <a:latin typeface="Segoe UI"/>
              <a:cs typeface="Segoe UI"/>
            </a:endParaRPr>
          </a:p>
          <a:p>
            <a:pPr marL="30226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&lt;h2&gt;</a:t>
            </a:r>
            <a:r>
              <a:rPr sz="1200" spc="-10" dirty="0">
                <a:latin typeface="Segoe UI"/>
                <a:cs typeface="Segoe UI"/>
              </a:rPr>
              <a:t>Find</a:t>
            </a:r>
            <a:r>
              <a:rPr sz="1200" spc="15" dirty="0">
                <a:latin typeface="Segoe UI"/>
                <a:cs typeface="Segoe UI"/>
              </a:rPr>
              <a:t> </a:t>
            </a:r>
            <a:r>
              <a:rPr sz="1200" spc="-30" dirty="0">
                <a:latin typeface="Segoe UI"/>
                <a:cs typeface="Segoe UI"/>
              </a:rPr>
              <a:t>Your</a:t>
            </a:r>
            <a:r>
              <a:rPr sz="1200" spc="-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Location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in</a:t>
            </a:r>
            <a:r>
              <a:rPr sz="1200" spc="-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below</a:t>
            </a:r>
            <a:r>
              <a:rPr sz="120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Map</a:t>
            </a:r>
            <a:r>
              <a:rPr sz="1200" b="1" spc="-5" dirty="0">
                <a:latin typeface="Segoe UI"/>
                <a:cs typeface="Segoe UI"/>
              </a:rPr>
              <a:t>&lt;/h2&gt;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b="1" spc="-10" dirty="0">
                <a:latin typeface="Segoe UI"/>
                <a:cs typeface="Segoe UI"/>
              </a:rPr>
              <a:t>&lt;button</a:t>
            </a:r>
            <a:r>
              <a:rPr sz="1200" b="1" spc="1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onclick="getlocation();"</a:t>
            </a:r>
            <a:r>
              <a:rPr sz="1200" b="1" spc="-5" dirty="0">
                <a:latin typeface="Segoe UI"/>
                <a:cs typeface="Segoe UI"/>
              </a:rPr>
              <a:t>&gt;</a:t>
            </a:r>
            <a:r>
              <a:rPr sz="1200" b="1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Show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Position</a:t>
            </a:r>
            <a:r>
              <a:rPr sz="1200" b="1" spc="-10" dirty="0">
                <a:latin typeface="Segoe UI"/>
                <a:cs typeface="Segoe UI"/>
              </a:rPr>
              <a:t>&lt;/button&gt;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85"/>
              </a:spcBef>
            </a:pPr>
            <a:r>
              <a:rPr sz="1200" b="1" spc="-5" dirty="0">
                <a:latin typeface="Segoe UI"/>
                <a:cs typeface="Segoe UI"/>
              </a:rPr>
              <a:t>&lt;div</a:t>
            </a:r>
            <a:r>
              <a:rPr sz="1200" b="1" dirty="0">
                <a:latin typeface="Segoe UI"/>
                <a:cs typeface="Segoe UI"/>
              </a:rPr>
              <a:t> </a:t>
            </a:r>
            <a:r>
              <a:rPr sz="1200" spc="-15" dirty="0">
                <a:latin typeface="Segoe UI"/>
                <a:cs typeface="Segoe UI"/>
              </a:rPr>
              <a:t>id="demo"</a:t>
            </a:r>
            <a:r>
              <a:rPr sz="1200" spc="5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style="width: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600px;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height: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400px;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margin-left:</a:t>
            </a:r>
            <a:r>
              <a:rPr sz="1200" spc="4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200px;"</a:t>
            </a:r>
            <a:r>
              <a:rPr sz="1200" b="1" spc="-5" dirty="0">
                <a:latin typeface="Segoe UI"/>
                <a:cs typeface="Segoe UI"/>
              </a:rPr>
              <a:t>&gt;&lt;/div&gt;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6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src="https://maps.google.com/maps/api/js?sensor=false"</a:t>
            </a:r>
            <a:r>
              <a:rPr sz="1200" b="1" spc="-10" dirty="0">
                <a:latin typeface="Segoe UI"/>
                <a:cs typeface="Segoe UI"/>
              </a:rPr>
              <a:t>&gt;</a:t>
            </a:r>
            <a:r>
              <a:rPr sz="1200" b="1" spc="150" dirty="0">
                <a:latin typeface="Segoe UI"/>
                <a:cs typeface="Segoe UI"/>
              </a:rPr>
              <a:t> </a:t>
            </a:r>
            <a:r>
              <a:rPr sz="1200" b="1" spc="-5" dirty="0">
                <a:latin typeface="Segoe UI"/>
                <a:cs typeface="Segoe UI"/>
              </a:rPr>
              <a:t>&lt;/script&gt;</a:t>
            </a:r>
            <a:endParaRPr sz="12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50">
              <a:latin typeface="Segoe UI"/>
              <a:cs typeface="Segoe UI"/>
            </a:endParaRPr>
          </a:p>
          <a:p>
            <a:pPr marL="341630" marR="3355975">
              <a:lnSpc>
                <a:spcPct val="120100"/>
              </a:lnSpc>
              <a:spcBef>
                <a:spcPts val="5"/>
              </a:spcBef>
            </a:pPr>
            <a:r>
              <a:rPr sz="1200" b="1" spc="-5" dirty="0">
                <a:latin typeface="Segoe UI"/>
                <a:cs typeface="Segoe UI"/>
              </a:rPr>
              <a:t>&lt;script</a:t>
            </a:r>
            <a:r>
              <a:rPr sz="1200" b="1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type="text/javascript"</a:t>
            </a:r>
            <a:r>
              <a:rPr sz="1200" b="1" spc="-10" dirty="0">
                <a:latin typeface="Segoe UI"/>
                <a:cs typeface="Segoe UI"/>
              </a:rPr>
              <a:t>&gt; </a:t>
            </a:r>
            <a:r>
              <a:rPr sz="1200" b="1" spc="-32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function </a:t>
            </a:r>
            <a:r>
              <a:rPr sz="1200" spc="-10" dirty="0">
                <a:latin typeface="Segoe UI"/>
                <a:cs typeface="Segoe UI"/>
              </a:rPr>
              <a:t>getlocation(){</a:t>
            </a:r>
            <a:endParaRPr sz="1200">
              <a:latin typeface="Segoe UI"/>
              <a:cs typeface="Segoe UI"/>
            </a:endParaRPr>
          </a:p>
          <a:p>
            <a:pPr marL="673735" marR="1083310" indent="-165100">
              <a:lnSpc>
                <a:spcPct val="120000"/>
              </a:lnSpc>
            </a:pPr>
            <a:r>
              <a:rPr sz="1200" spc="-10" dirty="0">
                <a:latin typeface="Segoe UI"/>
                <a:cs typeface="Segoe UI"/>
              </a:rPr>
              <a:t>if(navigator.geolocation){ </a:t>
            </a:r>
            <a:r>
              <a:rPr sz="1200" spc="-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navigator.geolocation.getCurrentPosition(showPos,</a:t>
            </a:r>
            <a:r>
              <a:rPr sz="1200" spc="7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showErr);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Segoe UI"/>
                <a:cs typeface="Segoe UI"/>
              </a:rPr>
              <a:t>else{</a:t>
            </a:r>
            <a:endParaRPr sz="1200">
              <a:latin typeface="Segoe UI"/>
              <a:cs typeface="Segoe UI"/>
            </a:endParaRPr>
          </a:p>
          <a:p>
            <a:pPr marL="67373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alert("Sorry!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your</a:t>
            </a:r>
            <a:r>
              <a:rPr sz="1200" spc="-2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Browser</a:t>
            </a:r>
            <a:r>
              <a:rPr sz="1200" spc="25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does</a:t>
            </a:r>
            <a:r>
              <a:rPr sz="1200" spc="2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not</a:t>
            </a:r>
            <a:r>
              <a:rPr sz="1200" spc="10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support</a:t>
            </a:r>
            <a:r>
              <a:rPr sz="1200" spc="35" dirty="0">
                <a:latin typeface="Segoe UI"/>
                <a:cs typeface="Segoe UI"/>
              </a:rPr>
              <a:t> </a:t>
            </a:r>
            <a:r>
              <a:rPr sz="1200" spc="-10" dirty="0">
                <a:latin typeface="Segoe UI"/>
                <a:cs typeface="Segoe UI"/>
              </a:rPr>
              <a:t>Geolocation</a:t>
            </a:r>
            <a:r>
              <a:rPr sz="1200" spc="3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API")</a:t>
            </a:r>
            <a:endParaRPr sz="1200">
              <a:latin typeface="Segoe UI"/>
              <a:cs typeface="Segoe UI"/>
            </a:endParaRPr>
          </a:p>
          <a:p>
            <a:pPr marL="5092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  <a:p>
            <a:pPr marL="34163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Segoe UI"/>
                <a:cs typeface="Segoe UI"/>
              </a:rPr>
              <a:t>}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1172"/>
            <a:ext cx="8015605" cy="3637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Constantia"/>
                <a:cs typeface="Constantia"/>
              </a:rPr>
              <a:t>//</a:t>
            </a:r>
            <a:r>
              <a:rPr sz="1600" spc="-5" dirty="0">
                <a:latin typeface="Constantia"/>
                <a:cs typeface="Constantia"/>
              </a:rPr>
              <a:t>S</a:t>
            </a:r>
            <a:r>
              <a:rPr sz="1600" spc="5" dirty="0">
                <a:latin typeface="Constantia"/>
                <a:cs typeface="Constantia"/>
              </a:rPr>
              <a:t>h</a:t>
            </a:r>
            <a:r>
              <a:rPr sz="1600" spc="-25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wing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-15" dirty="0">
                <a:latin typeface="Constantia"/>
                <a:cs typeface="Constantia"/>
              </a:rPr>
              <a:t>C</a:t>
            </a:r>
            <a:r>
              <a:rPr sz="1600" dirty="0">
                <a:latin typeface="Constantia"/>
                <a:cs typeface="Constantia"/>
              </a:rPr>
              <a:t>ur</a:t>
            </a:r>
            <a:r>
              <a:rPr sz="1600" spc="-1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ent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45" dirty="0">
                <a:latin typeface="Constantia"/>
                <a:cs typeface="Constantia"/>
              </a:rPr>
              <a:t>P</a:t>
            </a:r>
            <a:r>
              <a:rPr sz="1600" spc="-5" dirty="0">
                <a:latin typeface="Constantia"/>
                <a:cs typeface="Constantia"/>
              </a:rPr>
              <a:t>oistio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1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o</a:t>
            </a:r>
            <a:r>
              <a:rPr sz="1600" spc="5" dirty="0">
                <a:latin typeface="Constantia"/>
                <a:cs typeface="Constantia"/>
              </a:rPr>
              <a:t>n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G</a:t>
            </a:r>
            <a:r>
              <a:rPr sz="1600" spc="-5" dirty="0">
                <a:latin typeface="Constantia"/>
                <a:cs typeface="Constantia"/>
              </a:rPr>
              <a:t>oo</a:t>
            </a:r>
            <a:r>
              <a:rPr sz="1600" spc="-2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le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M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5" dirty="0">
                <a:latin typeface="Constantia"/>
                <a:cs typeface="Constantia"/>
              </a:rPr>
              <a:t>p</a:t>
            </a:r>
            <a:endParaRPr sz="1600">
              <a:latin typeface="Constantia"/>
              <a:cs typeface="Constantia"/>
            </a:endParaRPr>
          </a:p>
          <a:p>
            <a:pPr marL="622300" marR="4472305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latt </a:t>
            </a:r>
            <a:r>
              <a:rPr sz="1600" dirty="0">
                <a:latin typeface="Constantia"/>
                <a:cs typeface="Constantia"/>
              </a:rPr>
              <a:t>= </a:t>
            </a:r>
            <a:r>
              <a:rPr sz="1600" spc="-5" dirty="0">
                <a:latin typeface="Constantia"/>
                <a:cs typeface="Constantia"/>
              </a:rPr>
              <a:t>position.coords.latitude; </a:t>
            </a:r>
            <a:r>
              <a:rPr sz="1600" dirty="0">
                <a:latin typeface="Constantia"/>
                <a:cs typeface="Constantia"/>
              </a:rPr>
              <a:t> long</a:t>
            </a:r>
            <a:r>
              <a:rPr sz="1600" spc="-3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3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position.coords.longitude;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lattlong</a:t>
            </a:r>
            <a:r>
              <a:rPr sz="1600" spc="-45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=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10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google.maps.LatLng(latt,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spc="5" dirty="0">
                <a:latin typeface="Constantia"/>
                <a:cs typeface="Constantia"/>
              </a:rPr>
              <a:t>long);</a:t>
            </a:r>
            <a:endParaRPr sz="1600">
              <a:latin typeface="Constantia"/>
              <a:cs typeface="Constantia"/>
            </a:endParaRPr>
          </a:p>
          <a:p>
            <a:pPr marL="820419" marR="5796280" indent="-205104" algn="just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-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center: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lattlong, </a:t>
            </a:r>
            <a:r>
              <a:rPr sz="1600" spc="-3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zoom:</a:t>
            </a:r>
            <a:r>
              <a:rPr sz="1600" spc="-4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15,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15" dirty="0">
                <a:latin typeface="Constantia"/>
                <a:cs typeface="Constantia"/>
              </a:rPr>
              <a:t>mapTypeControl: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true,</a:t>
            </a:r>
            <a:endParaRPr sz="1600">
              <a:latin typeface="Constantia"/>
              <a:cs typeface="Constantia"/>
            </a:endParaRPr>
          </a:p>
          <a:p>
            <a:pPr marL="826769" algn="just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navigationControlOptions: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{style:google.maps.NavigationControlStyle.SMALL}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maps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r>
              <a:rPr sz="1600" spc="1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9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google.maps.Map(document.getElementById("demo"),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myOptions);</a:t>
            </a:r>
            <a:endParaRPr sz="16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1600" spc="-10" dirty="0">
                <a:latin typeface="Constantia"/>
                <a:cs typeface="Constantia"/>
              </a:rPr>
              <a:t>var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markers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=</a:t>
            </a:r>
            <a:endParaRPr sz="1600">
              <a:latin typeface="Constantia"/>
              <a:cs typeface="Constantia"/>
            </a:endParaRPr>
          </a:p>
          <a:p>
            <a:pPr marL="6223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new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google.maps.Marker({position:lattlong,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map:maps,</a:t>
            </a:r>
            <a:r>
              <a:rPr sz="1600" spc="1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title:"You</a:t>
            </a:r>
            <a:r>
              <a:rPr sz="1600" spc="-10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are</a:t>
            </a:r>
            <a:r>
              <a:rPr sz="1600" spc="-6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here!"});</a:t>
            </a:r>
            <a:endParaRPr sz="1600">
              <a:latin typeface="Constantia"/>
              <a:cs typeface="Constantia"/>
            </a:endParaRPr>
          </a:p>
          <a:p>
            <a:pPr marL="41783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20620"/>
            <a:ext cx="4674235" cy="40798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8645" marR="2121535" indent="-53086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onstantia"/>
                <a:cs typeface="Constantia"/>
              </a:rPr>
              <a:t>//Handling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Error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Rejection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function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showErr(error)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switch(error.code){</a:t>
            </a:r>
            <a:endParaRPr sz="1400">
              <a:latin typeface="Constantia"/>
              <a:cs typeface="Constantia"/>
            </a:endParaRPr>
          </a:p>
          <a:p>
            <a:pPr marL="63119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nstantia"/>
                <a:cs typeface="Constantia"/>
              </a:rPr>
              <a:t>c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15" dirty="0">
                <a:latin typeface="Constantia"/>
                <a:cs typeface="Constantia"/>
              </a:rPr>
              <a:t>s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</a:t>
            </a:r>
            <a:r>
              <a:rPr sz="1400" spc="-15" dirty="0">
                <a:latin typeface="Constantia"/>
                <a:cs typeface="Constantia"/>
              </a:rPr>
              <a:t>r</a:t>
            </a:r>
            <a:r>
              <a:rPr sz="1400" spc="-35" dirty="0">
                <a:latin typeface="Constantia"/>
                <a:cs typeface="Constantia"/>
              </a:rPr>
              <a:t>r</a:t>
            </a:r>
            <a:r>
              <a:rPr sz="1400" spc="-15" dirty="0">
                <a:latin typeface="Constantia"/>
                <a:cs typeface="Constantia"/>
              </a:rPr>
              <a:t>o</a:t>
            </a:r>
            <a:r>
              <a:rPr sz="1400" spc="-135" dirty="0">
                <a:latin typeface="Constantia"/>
                <a:cs typeface="Constantia"/>
              </a:rPr>
              <a:t>r</a:t>
            </a:r>
            <a:r>
              <a:rPr sz="1400" spc="-5" dirty="0">
                <a:latin typeface="Constantia"/>
                <a:cs typeface="Constantia"/>
              </a:rPr>
              <a:t>.</a:t>
            </a:r>
            <a:r>
              <a:rPr sz="1400" spc="-20" dirty="0">
                <a:latin typeface="Constantia"/>
                <a:cs typeface="Constantia"/>
              </a:rPr>
              <a:t>P</a:t>
            </a:r>
            <a:r>
              <a:rPr sz="1400" dirty="0">
                <a:latin typeface="Constantia"/>
                <a:cs typeface="Constantia"/>
              </a:rPr>
              <a:t>ERMISSIO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spc="-5" dirty="0">
                <a:latin typeface="Constantia"/>
                <a:cs typeface="Constantia"/>
              </a:rPr>
              <a:t>_DE</a:t>
            </a:r>
            <a:r>
              <a:rPr sz="1400" spc="-25" dirty="0">
                <a:latin typeface="Constantia"/>
                <a:cs typeface="Constantia"/>
              </a:rPr>
              <a:t>N</a:t>
            </a:r>
            <a:r>
              <a:rPr sz="1400" dirty="0">
                <a:latin typeface="Constantia"/>
                <a:cs typeface="Constantia"/>
              </a:rPr>
              <a:t>IE</a:t>
            </a:r>
            <a:r>
              <a:rPr sz="1400" spc="25" dirty="0">
                <a:latin typeface="Constantia"/>
                <a:cs typeface="Constantia"/>
              </a:rPr>
              <a:t>D</a:t>
            </a:r>
            <a:r>
              <a:rPr sz="1400" spc="-5" dirty="0">
                <a:latin typeface="Constantia"/>
                <a:cs typeface="Constantia"/>
              </a:rPr>
              <a:t>:</a:t>
            </a:r>
            <a:endParaRPr sz="1400">
              <a:latin typeface="Constantia"/>
              <a:cs typeface="Constantia"/>
            </a:endParaRPr>
          </a:p>
          <a:p>
            <a:pPr marL="58547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alert("User </a:t>
            </a:r>
            <a:r>
              <a:rPr sz="1400" spc="-10" dirty="0">
                <a:latin typeface="Constantia"/>
                <a:cs typeface="Constantia"/>
              </a:rPr>
              <a:t>denied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for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Geolocation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API.");</a:t>
            </a:r>
            <a:endParaRPr sz="1400">
              <a:latin typeface="Constantia"/>
              <a:cs typeface="Constantia"/>
            </a:endParaRPr>
          </a:p>
          <a:p>
            <a:pPr marL="6343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6100" marR="294640" indent="3937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34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error.POSITION_UNAVAILABLE: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alert("USer location </a:t>
            </a:r>
            <a:r>
              <a:rPr sz="1400" spc="-15" dirty="0">
                <a:latin typeface="Constantia"/>
                <a:cs typeface="Constantia"/>
              </a:rPr>
              <a:t>information</a:t>
            </a:r>
            <a:r>
              <a:rPr sz="1400" spc="-10" dirty="0">
                <a:latin typeface="Constantia"/>
                <a:cs typeface="Constantia"/>
              </a:rPr>
              <a:t> is unavailable.");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case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error.TIMEOUT:</a:t>
            </a:r>
            <a:endParaRPr sz="1400">
              <a:latin typeface="Constantia"/>
              <a:cs typeface="Constantia"/>
            </a:endParaRPr>
          </a:p>
          <a:p>
            <a:pPr marL="54292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alert("The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request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get </a:t>
            </a:r>
            <a:r>
              <a:rPr sz="1400" spc="-10" dirty="0">
                <a:latin typeface="Constantia"/>
                <a:cs typeface="Constantia"/>
              </a:rPr>
              <a:t>user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location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timed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out.");</a:t>
            </a:r>
            <a:endParaRPr sz="1400">
              <a:latin typeface="Constantia"/>
              <a:cs typeface="Constantia"/>
            </a:endParaRPr>
          </a:p>
          <a:p>
            <a:pPr marL="5461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42925" marR="1297940" indent="-4572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case </a:t>
            </a:r>
            <a:r>
              <a:rPr sz="1400" spc="-20" dirty="0">
                <a:latin typeface="Constantia"/>
                <a:cs typeface="Constantia"/>
              </a:rPr>
              <a:t>error.UNKNOWN_ERROR: 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alert("An </a:t>
            </a:r>
            <a:r>
              <a:rPr sz="1400" spc="-15" dirty="0">
                <a:latin typeface="Constantia"/>
                <a:cs typeface="Constantia"/>
              </a:rPr>
              <a:t>unknown error </a:t>
            </a:r>
            <a:r>
              <a:rPr sz="1400" spc="-10" dirty="0">
                <a:latin typeface="Constantia"/>
                <a:cs typeface="Constantia"/>
              </a:rPr>
              <a:t>occurred."); </a:t>
            </a:r>
            <a:r>
              <a:rPr sz="1400" spc="-34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break;</a:t>
            </a:r>
            <a:endParaRPr sz="1400">
              <a:latin typeface="Constantia"/>
              <a:cs typeface="Constantia"/>
            </a:endParaRPr>
          </a:p>
          <a:p>
            <a:pPr marL="50038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 marL="368935">
              <a:lnSpc>
                <a:spcPct val="100000"/>
              </a:lnSpc>
              <a:tabLst>
                <a:tab pos="786765" algn="l"/>
              </a:tabLst>
            </a:pPr>
            <a:r>
              <a:rPr sz="1400" spc="-5" dirty="0">
                <a:latin typeface="Constantia"/>
                <a:cs typeface="Constantia"/>
              </a:rPr>
              <a:t>}	</a:t>
            </a:r>
            <a:r>
              <a:rPr sz="1400" b="1" spc="-10" dirty="0">
                <a:latin typeface="Constantia"/>
                <a:cs typeface="Constantia"/>
              </a:rPr>
              <a:t>&lt;/script&gt;</a:t>
            </a:r>
            <a:endParaRPr sz="1400">
              <a:latin typeface="Constantia"/>
              <a:cs typeface="Constantia"/>
            </a:endParaRPr>
          </a:p>
          <a:p>
            <a:pPr marL="189230">
              <a:lnSpc>
                <a:spcPct val="100000"/>
              </a:lnSpc>
            </a:pPr>
            <a:r>
              <a:rPr sz="1400" b="1" spc="-15" dirty="0">
                <a:latin typeface="Constantia"/>
                <a:cs typeface="Constantia"/>
              </a:rPr>
              <a:t>&lt;/body&gt;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b="1" spc="-10" dirty="0">
                <a:latin typeface="Constantia"/>
                <a:cs typeface="Constantia"/>
              </a:rPr>
              <a:t>&lt;/html&gt;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28341" y="358961"/>
            <a:ext cx="3689350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/>
              <a:t>Basic</a:t>
            </a:r>
            <a:r>
              <a:rPr b="1" spc="-80" dirty="0"/>
              <a:t> </a:t>
            </a:r>
            <a:r>
              <a:rPr b="1" dirty="0"/>
              <a:t>Styling</a:t>
            </a:r>
            <a:r>
              <a:rPr b="1" spc="-40" dirty="0"/>
              <a:t> </a:t>
            </a:r>
            <a:r>
              <a:rPr b="1" spc="10" dirty="0"/>
              <a:t>using</a:t>
            </a:r>
            <a:r>
              <a:rPr b="1" spc="-105" dirty="0"/>
              <a:t> </a:t>
            </a:r>
            <a:r>
              <a:rPr b="1" dirty="0"/>
              <a:t>CSS3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7364"/>
            <a:ext cx="8012430" cy="473270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58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stands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Cascading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Style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Sheets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describes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how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HTML</a:t>
            </a:r>
            <a:r>
              <a:rPr sz="2000" spc="-8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displayed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screen,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paper,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other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media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saves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work.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 control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layout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Times New Roman"/>
                <a:cs typeface="Times New Roman"/>
              </a:rPr>
              <a:t>web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pages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all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5" dirty="0">
                <a:latin typeface="Times New Roman"/>
                <a:cs typeface="Times New Roman"/>
              </a:rPr>
              <a:t>at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once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External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stylesheets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5" dirty="0">
                <a:latin typeface="Times New Roman"/>
                <a:cs typeface="Times New Roman"/>
              </a:rPr>
              <a:t>stored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files</a:t>
            </a:r>
            <a:endParaRPr sz="2000" dirty="0">
              <a:latin typeface="Times New Roman"/>
              <a:cs typeface="Times New Roman"/>
            </a:endParaRPr>
          </a:p>
          <a:p>
            <a:pPr marL="2921000">
              <a:lnSpc>
                <a:spcPct val="100000"/>
              </a:lnSpc>
              <a:spcBef>
                <a:spcPts val="530"/>
              </a:spcBef>
            </a:pPr>
            <a:r>
              <a:rPr sz="2600" u="heavy" spc="5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Benefits</a:t>
            </a:r>
            <a:r>
              <a:rPr sz="2600" u="heavy" spc="-15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of</a:t>
            </a:r>
            <a:r>
              <a:rPr sz="2600" u="heavy" spc="3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 </a:t>
            </a:r>
            <a:r>
              <a:rPr sz="2600" u="heavy" spc="-10" dirty="0">
                <a:uFill>
                  <a:solidFill>
                    <a:srgbClr val="000000"/>
                  </a:solidFill>
                </a:uFill>
                <a:latin typeface="Constantia"/>
                <a:cs typeface="Constantia"/>
              </a:rPr>
              <a:t>CSS:</a:t>
            </a:r>
            <a:endParaRPr sz="2600" dirty="0">
              <a:latin typeface="Constantia"/>
              <a:cs typeface="Constantia"/>
            </a:endParaRP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Easier to maintain and update.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Greater consistency in design.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More formatting options.</a:t>
            </a:r>
          </a:p>
          <a:p>
            <a:pPr marL="744220" lvl="1">
              <a:buFont typeface="Arial" pitchFamily="34" charset="0"/>
              <a:buChar char="•"/>
            </a:pPr>
            <a:r>
              <a:rPr lang="en-US" sz="2000" spc="-10" dirty="0" smtClean="0">
                <a:latin typeface="Times New Roman"/>
                <a:cs typeface="Times New Roman"/>
              </a:rPr>
              <a:t>Lightweight code.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Ease of presenting different styles to different viewers.</a:t>
            </a:r>
          </a:p>
          <a:p>
            <a:pPr lvl="2">
              <a:buFont typeface="Arial" pitchFamily="34" charset="0"/>
              <a:buChar char="•"/>
            </a:pPr>
            <a:r>
              <a:rPr lang="en-US" sz="2000" dirty="0" smtClean="0"/>
              <a:t>Greater accessibility.</a:t>
            </a:r>
          </a:p>
          <a:p>
            <a:pPr marL="287020">
              <a:buFont typeface="Arial" pitchFamily="34" charset="0"/>
              <a:buChar char="•"/>
            </a:pPr>
            <a:endParaRPr lang="en-US" sz="2000" spc="-1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950798"/>
            <a:ext cx="4800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CSS</a:t>
            </a:r>
            <a:r>
              <a:rPr spc="-80" dirty="0"/>
              <a:t> </a:t>
            </a:r>
            <a:r>
              <a:rPr dirty="0"/>
              <a:t>Syntax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" y="2286000"/>
            <a:ext cx="73914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01" y="999864"/>
            <a:ext cx="324688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9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885430" cy="3132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7020" algn="l"/>
              </a:tabLst>
            </a:pPr>
            <a:r>
              <a:rPr sz="2000" b="1" spc="-5" dirty="0">
                <a:latin typeface="Times New Roman"/>
                <a:cs typeface="Times New Roman"/>
              </a:rPr>
              <a:t>CSS selectors </a:t>
            </a:r>
            <a:r>
              <a:rPr sz="2000" spc="-5" dirty="0">
                <a:latin typeface="Times New Roman"/>
                <a:cs typeface="Times New Roman"/>
              </a:rPr>
              <a:t>are </a:t>
            </a:r>
            <a:r>
              <a:rPr sz="2000" spc="-10" dirty="0">
                <a:latin typeface="Times New Roman"/>
                <a:cs typeface="Times New Roman"/>
              </a:rPr>
              <a:t>used </a:t>
            </a:r>
            <a:r>
              <a:rPr sz="2000" i="1" spc="-5" dirty="0">
                <a:latin typeface="Times New Roman"/>
                <a:cs typeface="Times New Roman"/>
              </a:rPr>
              <a:t>to select </a:t>
            </a:r>
            <a:r>
              <a:rPr sz="2000" i="1" dirty="0">
                <a:latin typeface="Times New Roman"/>
                <a:cs typeface="Times New Roman"/>
              </a:rPr>
              <a:t>the content </a:t>
            </a:r>
            <a:r>
              <a:rPr sz="2000" i="1" spc="-10" dirty="0">
                <a:latin typeface="Times New Roman"/>
                <a:cs typeface="Times New Roman"/>
              </a:rPr>
              <a:t>we </a:t>
            </a:r>
            <a:r>
              <a:rPr sz="2000" i="1" spc="-5" dirty="0">
                <a:latin typeface="Times New Roman"/>
                <a:cs typeface="Times New Roman"/>
              </a:rPr>
              <a:t>want to </a:t>
            </a:r>
            <a:r>
              <a:rPr sz="2000" i="1" dirty="0">
                <a:latin typeface="Times New Roman"/>
                <a:cs typeface="Times New Roman"/>
              </a:rPr>
              <a:t>style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spc="-5" dirty="0">
                <a:latin typeface="Times New Roman"/>
                <a:cs typeface="Times New Roman"/>
              </a:rPr>
              <a:t>Selectors </a:t>
            </a:r>
            <a:r>
              <a:rPr sz="2000" dirty="0">
                <a:latin typeface="Times New Roman"/>
                <a:cs typeface="Times New Roman"/>
              </a:rPr>
              <a:t>are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dirty="0">
                <a:latin typeface="Times New Roman"/>
                <a:cs typeface="Times New Roman"/>
              </a:rPr>
              <a:t>part of </a:t>
            </a:r>
            <a:r>
              <a:rPr sz="2000" spc="-10" dirty="0">
                <a:latin typeface="Times New Roman"/>
                <a:cs typeface="Times New Roman"/>
              </a:rPr>
              <a:t>CSS rule set. CSS </a:t>
            </a:r>
            <a:r>
              <a:rPr sz="2000" spc="-5" dirty="0">
                <a:latin typeface="Times New Roman"/>
                <a:cs typeface="Times New Roman"/>
              </a:rPr>
              <a:t>selectors select </a:t>
            </a:r>
            <a:r>
              <a:rPr sz="2000" dirty="0">
                <a:latin typeface="Times New Roman"/>
                <a:cs typeface="Times New Roman"/>
              </a:rPr>
              <a:t>HTML </a:t>
            </a:r>
            <a:r>
              <a:rPr sz="2000" spc="-10" dirty="0">
                <a:latin typeface="Times New Roman"/>
                <a:cs typeface="Times New Roman"/>
              </a:rPr>
              <a:t>elements </a:t>
            </a:r>
            <a:r>
              <a:rPr sz="2000" spc="-5" dirty="0">
                <a:latin typeface="Times New Roman"/>
                <a:cs typeface="Times New Roman"/>
              </a:rPr>
              <a:t>according 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id,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class,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type,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000" spc="-15" dirty="0">
                <a:latin typeface="Constantia"/>
                <a:cs typeface="Constantia"/>
              </a:rPr>
              <a:t>There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are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several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different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of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in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CSS.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Element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Id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 Class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Universal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0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CSS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Group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Selector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3173095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0" dirty="0">
                <a:latin typeface="Calibri"/>
                <a:cs typeface="Calibri"/>
              </a:rPr>
              <a:t> </a:t>
            </a:r>
            <a:r>
              <a:rPr sz="5000" spc="-5" dirty="0">
                <a:latin typeface="Calibri"/>
                <a:cs typeface="Calibri"/>
              </a:rPr>
              <a:t>Video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566659" cy="3989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HTML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&lt;video&gt;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element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used </a:t>
            </a:r>
            <a:r>
              <a:rPr sz="2000" spc="-15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show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video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web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u="sng" spc="-10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&lt;!DOCTYPE </a:t>
            </a:r>
            <a:r>
              <a:rPr sz="2000" spc="-10" dirty="0">
                <a:latin typeface="Constantia"/>
                <a:cs typeface="Constantia"/>
              </a:rPr>
              <a:t>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Constantia"/>
                <a:cs typeface="Constantia"/>
              </a:rPr>
              <a:t>&lt;html&gt;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&lt;body&gt;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onstantia"/>
                <a:cs typeface="Constantia"/>
              </a:rPr>
              <a:t>&lt;v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de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w</a:t>
            </a:r>
            <a:r>
              <a:rPr sz="2000" spc="1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h="</a:t>
            </a:r>
            <a:r>
              <a:rPr sz="2000" dirty="0">
                <a:latin typeface="Constantia"/>
                <a:cs typeface="Constantia"/>
              </a:rPr>
              <a:t>3</a:t>
            </a:r>
            <a:r>
              <a:rPr sz="2000" spc="-10" dirty="0">
                <a:latin typeface="Constantia"/>
                <a:cs typeface="Constantia"/>
              </a:rPr>
              <a:t>20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he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35" dirty="0">
                <a:latin typeface="Constantia"/>
                <a:cs typeface="Constantia"/>
              </a:rPr>
              <a:t>g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1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=</a:t>
            </a:r>
            <a:r>
              <a:rPr sz="2000" dirty="0">
                <a:latin typeface="Constantia"/>
                <a:cs typeface="Constantia"/>
              </a:rPr>
              <a:t>"</a:t>
            </a:r>
            <a:r>
              <a:rPr sz="2000" spc="-10" dirty="0">
                <a:latin typeface="Constantia"/>
                <a:cs typeface="Constantia"/>
              </a:rPr>
              <a:t>240</a:t>
            </a:r>
            <a:r>
              <a:rPr sz="2000" spc="-5" dirty="0">
                <a:latin typeface="Constantia"/>
                <a:cs typeface="Constantia"/>
              </a:rPr>
              <a:t>"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on</a:t>
            </a:r>
            <a:r>
              <a:rPr sz="2000" spc="-20" dirty="0">
                <a:latin typeface="Constantia"/>
                <a:cs typeface="Constantia"/>
              </a:rPr>
              <a:t>t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ols&gt;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  <a:spcBef>
                <a:spcPts val="5"/>
              </a:spcBef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src="movie.mp4"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type="video/mp4"&gt;</a:t>
            </a:r>
            <a:endParaRPr sz="2000">
              <a:latin typeface="Constantia"/>
              <a:cs typeface="Constantia"/>
            </a:endParaRPr>
          </a:p>
          <a:p>
            <a:pPr marL="140335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&lt;source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src="movie.ogg"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type="video/ogg"&gt;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&lt;/video&gt;</a:t>
            </a:r>
            <a:endParaRPr sz="20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onstantia"/>
                <a:cs typeface="Constantia"/>
              </a:rPr>
              <a:t>&lt;/body&gt;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Constantia"/>
                <a:cs typeface="Constantia"/>
              </a:rPr>
              <a:t>&lt;/html&gt;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792778"/>
            <a:ext cx="7543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0" dirty="0"/>
              <a:t> </a:t>
            </a:r>
            <a:r>
              <a:rPr b="1" spc="5" dirty="0"/>
              <a:t>CSS</a:t>
            </a:r>
            <a:r>
              <a:rPr b="1" spc="-30" dirty="0"/>
              <a:t> </a:t>
            </a:r>
            <a:r>
              <a:rPr b="1" spc="-5" dirty="0"/>
              <a:t>element</a:t>
            </a:r>
            <a:r>
              <a:rPr b="1" spc="-4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07921"/>
            <a:ext cx="5521325" cy="4892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selector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selects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based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on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name.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4971415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p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5" dirty="0">
                <a:latin typeface="Times New Roman"/>
                <a:cs typeface="Times New Roman"/>
              </a:rPr>
              <a:t>text-align: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center;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color: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red;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&lt;p&gt;Every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paragraph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affected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style.&lt;/p&gt;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</a:t>
            </a:r>
            <a:r>
              <a:rPr sz="1400" spc="-10" dirty="0">
                <a:latin typeface="Times New Roman"/>
                <a:cs typeface="Times New Roman"/>
              </a:rPr>
              <a:t> id="para1"&gt;Me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too!&lt;/p&gt;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&lt;p&gt;And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me!&lt;/p&gt;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85468" y="999864"/>
            <a:ext cx="7177532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The</a:t>
            </a:r>
            <a:r>
              <a:rPr b="1" spc="-55" dirty="0"/>
              <a:t> </a:t>
            </a: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id</a:t>
            </a:r>
            <a:r>
              <a:rPr b="1" spc="-45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6748145" cy="38665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5" dirty="0">
                <a:latin typeface="Constantia"/>
                <a:cs typeface="Constantia"/>
              </a:rPr>
              <a:t>The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selector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uses</a:t>
            </a:r>
            <a:r>
              <a:rPr sz="1400" spc="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 id </a:t>
            </a:r>
            <a:r>
              <a:rPr sz="1400" spc="-20" dirty="0">
                <a:latin typeface="Constantia"/>
                <a:cs typeface="Constantia"/>
              </a:rPr>
              <a:t>attribute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of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HTML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to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select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specific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element.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#para1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&lt;p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id="para1"&gt;Hello</a:t>
            </a:r>
            <a:r>
              <a:rPr sz="1400" spc="2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World!&lt;/p&gt;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&lt;p&gt;This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paragraph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not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affected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by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the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style.&lt;/p&gt;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605154" y="848071"/>
            <a:ext cx="5786246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The</a:t>
            </a:r>
            <a:r>
              <a:rPr b="1" spc="-45" dirty="0"/>
              <a:t> </a:t>
            </a:r>
            <a:r>
              <a:rPr b="1" dirty="0"/>
              <a:t>CSS</a:t>
            </a:r>
            <a:r>
              <a:rPr b="1" spc="-25" dirty="0"/>
              <a:t> </a:t>
            </a:r>
            <a:r>
              <a:rPr b="1" spc="5" dirty="0"/>
              <a:t>class</a:t>
            </a:r>
            <a:r>
              <a:rPr b="1" spc="-60" dirty="0"/>
              <a:t> </a:t>
            </a:r>
            <a:r>
              <a:rPr b="1"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500620" cy="4889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5" dirty="0">
                <a:latin typeface="Constantia"/>
                <a:cs typeface="Constantia"/>
              </a:rPr>
              <a:t>The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selector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HTML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-5" dirty="0">
                <a:latin typeface="Constantia"/>
                <a:cs typeface="Constantia"/>
              </a:rPr>
              <a:t> a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attribute.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65" dirty="0">
                <a:latin typeface="Constantia"/>
                <a:cs typeface="Constantia"/>
              </a:rPr>
              <a:t>To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select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elements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with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specific</a:t>
            </a:r>
            <a:r>
              <a:rPr sz="2000" spc="1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class,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write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period</a:t>
            </a:r>
            <a:r>
              <a:rPr sz="2000" spc="9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(.)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character,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followed</a:t>
            </a:r>
            <a:r>
              <a:rPr sz="2000" spc="65" dirty="0">
                <a:latin typeface="Constantia"/>
                <a:cs typeface="Constantia"/>
              </a:rPr>
              <a:t> </a:t>
            </a:r>
            <a:r>
              <a:rPr sz="2000" spc="-25" dirty="0">
                <a:latin typeface="Constantia"/>
                <a:cs typeface="Constantia"/>
              </a:rPr>
              <a:t>by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class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name.</a:t>
            </a:r>
            <a:endParaRPr sz="20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.center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&lt;p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class="center"&gt;Red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and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center-aligned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57652" y="-806987"/>
            <a:ext cx="4027804" cy="223009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40" dirty="0"/>
              <a:t> </a:t>
            </a:r>
            <a:r>
              <a:rPr spc="5" dirty="0"/>
              <a:t>CSS</a:t>
            </a:r>
            <a:r>
              <a:rPr spc="-20" dirty="0"/>
              <a:t> </a:t>
            </a:r>
            <a:r>
              <a:rPr b="1" dirty="0"/>
              <a:t>Universal</a:t>
            </a:r>
            <a:r>
              <a:rPr b="1" spc="-75" dirty="0"/>
              <a:t> </a:t>
            </a:r>
            <a:r>
              <a:rPr b="1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6716"/>
            <a:ext cx="7388556" cy="4113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universal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selector</a:t>
            </a:r>
            <a:r>
              <a:rPr sz="2000" b="1" spc="-4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(*)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selects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all</a:t>
            </a:r>
            <a:r>
              <a:rPr sz="2000" b="1" spc="10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HTML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elements</a:t>
            </a:r>
            <a:r>
              <a:rPr sz="2000" b="1" spc="-6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on</a:t>
            </a:r>
            <a:r>
              <a:rPr sz="2000" b="1" spc="-15" dirty="0">
                <a:latin typeface="Constantia"/>
                <a:cs typeface="Constantia"/>
              </a:rPr>
              <a:t> </a:t>
            </a:r>
            <a:r>
              <a:rPr sz="2000" b="1" dirty="0">
                <a:latin typeface="Constantia"/>
                <a:cs typeface="Constantia"/>
              </a:rPr>
              <a:t>the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page.</a:t>
            </a:r>
            <a:endParaRPr sz="2000" b="1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*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 marR="3285490" indent="2540">
              <a:lnSpc>
                <a:spcPct val="100000"/>
              </a:lnSpc>
            </a:pP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ex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-al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g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en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er;  </a:t>
            </a: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blue;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</a:t>
            </a:r>
            <a:r>
              <a:rPr sz="1200" spc="-1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ello</a:t>
            </a:r>
            <a:r>
              <a:rPr sz="1200" spc="-9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w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!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&lt;p&gt;Every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element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on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page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be</a:t>
            </a:r>
            <a:r>
              <a:rPr sz="1200" spc="-8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affected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style.&lt;/p&gt;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&lt;p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id="para1"&gt;Me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too!&lt;/p&gt;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&lt;p&gt;And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me!&lt;/p&gt;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63748" y="969086"/>
            <a:ext cx="401192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The</a:t>
            </a:r>
            <a:r>
              <a:rPr spc="-55" dirty="0"/>
              <a:t> </a:t>
            </a:r>
            <a:r>
              <a:rPr spc="5" dirty="0"/>
              <a:t>CSS</a:t>
            </a:r>
            <a:r>
              <a:rPr spc="-40" dirty="0"/>
              <a:t> </a:t>
            </a:r>
            <a:r>
              <a:rPr spc="5" dirty="0"/>
              <a:t>Grouping</a:t>
            </a:r>
            <a:r>
              <a:rPr spc="-90" dirty="0"/>
              <a:t> </a:t>
            </a:r>
            <a:r>
              <a:rPr spc="5" dirty="0"/>
              <a:t>Selector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308850" cy="44896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10" dirty="0">
                <a:latin typeface="Constantia"/>
                <a:cs typeface="Constantia"/>
              </a:rPr>
              <a:t>The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grouping</a:t>
            </a:r>
            <a:r>
              <a:rPr b="1" spc="40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selector</a:t>
            </a:r>
            <a:r>
              <a:rPr b="1" spc="-5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selects</a:t>
            </a:r>
            <a:r>
              <a:rPr b="1" spc="-5" dirty="0">
                <a:latin typeface="Constantia"/>
                <a:cs typeface="Constantia"/>
              </a:rPr>
              <a:t> all</a:t>
            </a:r>
            <a:r>
              <a:rPr b="1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HTML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elements</a:t>
            </a:r>
            <a:r>
              <a:rPr b="1" spc="-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with</a:t>
            </a:r>
            <a:r>
              <a:rPr b="1" spc="-20" dirty="0">
                <a:latin typeface="Constantia"/>
                <a:cs typeface="Constantia"/>
              </a:rPr>
              <a:t> </a:t>
            </a:r>
            <a:r>
              <a:rPr b="1" spc="-5" dirty="0">
                <a:latin typeface="Constantia"/>
                <a:cs typeface="Constantia"/>
              </a:rPr>
              <a:t>the</a:t>
            </a:r>
            <a:r>
              <a:rPr b="1" spc="-45" dirty="0">
                <a:latin typeface="Constantia"/>
                <a:cs typeface="Constantia"/>
              </a:rPr>
              <a:t> </a:t>
            </a:r>
            <a:r>
              <a:rPr b="1" spc="-15" dirty="0">
                <a:latin typeface="Constantia"/>
                <a:cs typeface="Constantia"/>
              </a:rPr>
              <a:t>same</a:t>
            </a:r>
            <a:r>
              <a:rPr b="1" spc="-30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style</a:t>
            </a:r>
            <a:r>
              <a:rPr b="1" spc="-25" dirty="0">
                <a:latin typeface="Constantia"/>
                <a:cs typeface="Constantia"/>
              </a:rPr>
              <a:t> </a:t>
            </a:r>
            <a:r>
              <a:rPr b="1" spc="-10" dirty="0">
                <a:latin typeface="Constantia"/>
                <a:cs typeface="Constantia"/>
              </a:rPr>
              <a:t>definitions.</a:t>
            </a:r>
            <a:endParaRPr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nstantia"/>
                <a:cs typeface="Constantia"/>
              </a:rPr>
              <a:t>&lt;!DOCTYPE</a:t>
            </a:r>
            <a:r>
              <a:rPr sz="1400" b="1" spc="5" dirty="0">
                <a:latin typeface="Constantia"/>
                <a:cs typeface="Constantia"/>
              </a:rPr>
              <a:t> </a:t>
            </a:r>
            <a:r>
              <a:rPr sz="1400" b="1" spc="-10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h1,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h2,</a:t>
            </a:r>
            <a:r>
              <a:rPr sz="1400" spc="-3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p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text-align: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center;</a:t>
            </a:r>
            <a:endParaRPr sz="1400" dirty="0">
              <a:latin typeface="Constantia"/>
              <a:cs typeface="Constantia"/>
            </a:endParaRPr>
          </a:p>
          <a:p>
            <a:pPr marL="9779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color:</a:t>
            </a:r>
            <a:r>
              <a:rPr sz="140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red;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nstantia"/>
                <a:cs typeface="Constantia"/>
              </a:rPr>
              <a:t>&lt;h1&gt;Hello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World!&lt;/h1&gt;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&lt;h2&gt;Smaller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heading!&lt;/h2&gt;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&lt;p&gt;This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7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a</a:t>
            </a:r>
            <a:r>
              <a:rPr sz="1400" spc="-8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paragraph.&lt;/p&gt;</a:t>
            </a:r>
            <a:endParaRPr sz="1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&lt;/body&gt;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50948" y="945178"/>
            <a:ext cx="3421252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5" dirty="0"/>
              <a:t>style</a:t>
            </a:r>
            <a:r>
              <a:rPr b="1" spc="-105" dirty="0"/>
              <a:t> </a:t>
            </a:r>
            <a:r>
              <a:rPr b="1" spc="5" dirty="0"/>
              <a:t>sheet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6783705" cy="3275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inserting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style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sheet: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External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Internal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355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Inline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99864"/>
            <a:ext cx="3643757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External</a:t>
            </a:r>
            <a:r>
              <a:rPr b="1" spc="-12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966075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With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external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sheet,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can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change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look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entire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website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changing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just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one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file!</a:t>
            </a: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spc="1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&lt;link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rel="stylesheet"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href="mystyle.css"&gt;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&lt;h1&gt;This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&lt;p&gt;This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8230" y="792778"/>
            <a:ext cx="359537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Internal</a:t>
            </a:r>
            <a:r>
              <a:rPr b="1" spc="-150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9765"/>
            <a:ext cx="8226756" cy="459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-20" dirty="0">
                <a:latin typeface="Arial"/>
                <a:cs typeface="Arial"/>
              </a:rPr>
              <a:t>An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internal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sheet</a:t>
            </a:r>
            <a:r>
              <a:rPr b="1" spc="-10" dirty="0">
                <a:latin typeface="Arial"/>
                <a:cs typeface="Arial"/>
              </a:rPr>
              <a:t> may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be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used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if</a:t>
            </a:r>
            <a:r>
              <a:rPr b="1" spc="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one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single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HTML</a:t>
            </a:r>
            <a:r>
              <a:rPr b="1" spc="-2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page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has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</a:t>
            </a:r>
            <a:r>
              <a:rPr b="1" spc="-10" dirty="0">
                <a:latin typeface="Arial"/>
                <a:cs typeface="Arial"/>
              </a:rPr>
              <a:t> unique</a:t>
            </a:r>
            <a:r>
              <a:rPr b="1" spc="5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style.</a:t>
            </a:r>
            <a:endParaRPr b="1" dirty="0">
              <a:latin typeface="Arial"/>
              <a:cs typeface="Arial"/>
            </a:endParaRPr>
          </a:p>
          <a:p>
            <a:pPr marL="287020" indent="-274320">
              <a:lnSpc>
                <a:spcPts val="1430"/>
              </a:lnSpc>
              <a:buClr>
                <a:srgbClr val="0AD0D9"/>
              </a:buClr>
              <a:buSzPct val="95833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b="1" spc="5" dirty="0">
                <a:latin typeface="Arial"/>
                <a:cs typeface="Arial"/>
              </a:rPr>
              <a:t>The</a:t>
            </a:r>
            <a:r>
              <a:rPr b="1" spc="-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internal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style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is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defined</a:t>
            </a:r>
            <a:r>
              <a:rPr b="1" spc="-5" dirty="0">
                <a:latin typeface="Arial"/>
                <a:cs typeface="Arial"/>
              </a:rPr>
              <a:t> 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&lt;style&gt; element,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inside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the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head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section.</a:t>
            </a:r>
          </a:p>
          <a:p>
            <a:pPr marL="12700">
              <a:lnSpc>
                <a:spcPts val="1430"/>
              </a:lnSpc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 marR="559562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5" dirty="0">
                <a:latin typeface="Constantia"/>
                <a:cs typeface="Constantia"/>
              </a:rPr>
              <a:t>yle&gt;  </a:t>
            </a: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y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background-color: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linen;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maroon;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margin-left: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40px;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pa</a:t>
            </a:r>
            <a:r>
              <a:rPr sz="1200" spc="-3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ap</a:t>
            </a:r>
            <a:r>
              <a:rPr sz="1200" spc="-5" dirty="0">
                <a:latin typeface="Constantia"/>
                <a:cs typeface="Constantia"/>
              </a:rPr>
              <a:t>h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p&gt;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590801" y="999864"/>
            <a:ext cx="2771774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10" dirty="0"/>
              <a:t>Inline</a:t>
            </a:r>
            <a:r>
              <a:rPr b="1" spc="-155" dirty="0"/>
              <a:t> </a:t>
            </a:r>
            <a:r>
              <a:rPr b="1" spc="5" dirty="0"/>
              <a:t>CSS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83740"/>
            <a:ext cx="7494270" cy="427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595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0" dirty="0">
                <a:latin typeface="Constantia"/>
                <a:cs typeface="Constantia"/>
              </a:rPr>
              <a:t>An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inline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may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used</a:t>
            </a:r>
            <a:r>
              <a:rPr sz="2400" spc="-20" dirty="0">
                <a:latin typeface="Constantia"/>
                <a:cs typeface="Constantia"/>
              </a:rPr>
              <a:t> to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apply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unique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for</a:t>
            </a:r>
            <a:r>
              <a:rPr sz="2400" spc="-1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</a:p>
          <a:p>
            <a:pPr marR="4928870" algn="ctr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single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 dirty="0">
              <a:latin typeface="Constantia"/>
              <a:cs typeface="Constantia"/>
            </a:endParaRPr>
          </a:p>
          <a:p>
            <a:pPr marR="4929505" algn="ctr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&lt;!DOCTYPE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onstantia"/>
                <a:cs typeface="Constantia"/>
              </a:rPr>
              <a:t>&lt;html&gt;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&lt;body&gt;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 dirty="0">
              <a:latin typeface="Constantia"/>
              <a:cs typeface="Constantia"/>
            </a:endParaRPr>
          </a:p>
          <a:p>
            <a:pPr marL="287020" marR="1092835" indent="-274320">
              <a:lnSpc>
                <a:spcPct val="80000"/>
              </a:lnSpc>
            </a:pPr>
            <a:r>
              <a:rPr sz="2400" dirty="0">
                <a:latin typeface="Constantia"/>
                <a:cs typeface="Constantia"/>
              </a:rPr>
              <a:t>&lt;h1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style="color:blue;text-align:center;"&gt;This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heading&lt;/h1&gt;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nstantia"/>
                <a:cs typeface="Constantia"/>
              </a:rPr>
              <a:t>&lt;p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style="color:red;"&gt;This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paragraph.&lt;/p&gt;</a:t>
            </a:r>
            <a:endParaRPr sz="24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&lt;/body&gt;</a:t>
            </a:r>
            <a:endParaRPr sz="2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&lt;/html&gt;</a:t>
            </a:r>
            <a:endParaRPr sz="24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52600" y="868978"/>
            <a:ext cx="61722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Multiple</a:t>
            </a:r>
            <a:r>
              <a:rPr b="1" spc="-90" dirty="0"/>
              <a:t> </a:t>
            </a:r>
            <a:r>
              <a:rPr b="1" spc="-5" dirty="0"/>
              <a:t>Style</a:t>
            </a:r>
            <a:r>
              <a:rPr b="1" spc="-15" dirty="0"/>
              <a:t> </a:t>
            </a:r>
            <a:r>
              <a:rPr b="1" dirty="0"/>
              <a:t>Sheets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2884"/>
            <a:ext cx="7573645" cy="39020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87020" indent="-274320">
              <a:lnSpc>
                <a:spcPts val="2270"/>
              </a:lnSpc>
              <a:spcBef>
                <a:spcPts val="115"/>
              </a:spcBef>
              <a:buClr>
                <a:srgbClr val="0AD0D9"/>
              </a:buClr>
              <a:buSzPct val="95238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100" dirty="0">
                <a:latin typeface="Constantia"/>
                <a:cs typeface="Constantia"/>
              </a:rPr>
              <a:t>If</a:t>
            </a:r>
            <a:r>
              <a:rPr sz="2100" spc="2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internal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is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defined</a:t>
            </a:r>
            <a:r>
              <a:rPr sz="2100" spc="-20" dirty="0">
                <a:latin typeface="Constantia"/>
                <a:cs typeface="Constantia"/>
              </a:rPr>
              <a:t> </a:t>
            </a:r>
            <a:r>
              <a:rPr sz="2100" b="1" spc="-5" dirty="0">
                <a:latin typeface="Constantia"/>
                <a:cs typeface="Constantia"/>
              </a:rPr>
              <a:t>after</a:t>
            </a:r>
            <a:r>
              <a:rPr sz="2100" b="1" spc="-2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link</a:t>
            </a:r>
            <a:r>
              <a:rPr sz="2100" spc="-70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to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the</a:t>
            </a:r>
            <a:r>
              <a:rPr sz="2100" spc="-12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external</a:t>
            </a:r>
            <a:r>
              <a:rPr sz="2100" spc="-85" dirty="0">
                <a:latin typeface="Constantia"/>
                <a:cs typeface="Constantia"/>
              </a:rPr>
              <a:t> </a:t>
            </a:r>
            <a:r>
              <a:rPr sz="2100" spc="-5" dirty="0">
                <a:latin typeface="Constantia"/>
                <a:cs typeface="Constantia"/>
              </a:rPr>
              <a:t>style</a:t>
            </a:r>
            <a:endParaRPr sz="2100" dirty="0">
              <a:latin typeface="Constantia"/>
              <a:cs typeface="Constantia"/>
            </a:endParaRPr>
          </a:p>
          <a:p>
            <a:pPr marL="287020">
              <a:lnSpc>
                <a:spcPts val="2270"/>
              </a:lnSpc>
            </a:pPr>
            <a:r>
              <a:rPr sz="2100" spc="5" dirty="0">
                <a:latin typeface="Constantia"/>
                <a:cs typeface="Constantia"/>
              </a:rPr>
              <a:t>she</a:t>
            </a:r>
            <a:r>
              <a:rPr sz="2100" spc="-5" dirty="0">
                <a:latin typeface="Constantia"/>
                <a:cs typeface="Constantia"/>
              </a:rPr>
              <a:t>et</a:t>
            </a:r>
            <a:r>
              <a:rPr sz="2100" dirty="0">
                <a:latin typeface="Constantia"/>
                <a:cs typeface="Constantia"/>
              </a:rPr>
              <a:t>,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th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8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&lt;</a:t>
            </a:r>
            <a:r>
              <a:rPr sz="2100" spc="5" dirty="0">
                <a:latin typeface="Constantia"/>
                <a:cs typeface="Constantia"/>
              </a:rPr>
              <a:t>h1&gt;</a:t>
            </a:r>
            <a:r>
              <a:rPr sz="2100" spc="-90" dirty="0">
                <a:latin typeface="Constantia"/>
                <a:cs typeface="Constantia"/>
              </a:rPr>
              <a:t> </a:t>
            </a:r>
            <a:r>
              <a:rPr sz="2100" spc="5" dirty="0">
                <a:latin typeface="Constantia"/>
                <a:cs typeface="Constantia"/>
              </a:rPr>
              <a:t>elem</a:t>
            </a:r>
            <a:r>
              <a:rPr sz="2100" spc="-5" dirty="0">
                <a:latin typeface="Constantia"/>
                <a:cs typeface="Constantia"/>
              </a:rPr>
              <a:t>e</a:t>
            </a:r>
            <a:r>
              <a:rPr sz="2100" dirty="0">
                <a:latin typeface="Constantia"/>
                <a:cs typeface="Constantia"/>
              </a:rPr>
              <a:t>n</a:t>
            </a:r>
            <a:r>
              <a:rPr sz="2100" spc="-10" dirty="0">
                <a:latin typeface="Constantia"/>
                <a:cs typeface="Constantia"/>
              </a:rPr>
              <a:t>t</a:t>
            </a:r>
            <a:r>
              <a:rPr sz="2100" dirty="0">
                <a:latin typeface="Constantia"/>
                <a:cs typeface="Constantia"/>
              </a:rPr>
              <a:t>s</a:t>
            </a:r>
            <a:r>
              <a:rPr sz="2100" spc="-135" dirty="0">
                <a:latin typeface="Constantia"/>
                <a:cs typeface="Constantia"/>
              </a:rPr>
              <a:t> </a:t>
            </a:r>
            <a:r>
              <a:rPr sz="2100" spc="-10" dirty="0">
                <a:latin typeface="Constantia"/>
                <a:cs typeface="Constantia"/>
              </a:rPr>
              <a:t>w</a:t>
            </a:r>
            <a:r>
              <a:rPr sz="2100" spc="-5" dirty="0">
                <a:latin typeface="Constantia"/>
                <a:cs typeface="Constantia"/>
              </a:rPr>
              <a:t>i</a:t>
            </a:r>
            <a:r>
              <a:rPr sz="2100" spc="5" dirty="0">
                <a:latin typeface="Constantia"/>
                <a:cs typeface="Constantia"/>
              </a:rPr>
              <a:t>l</a:t>
            </a:r>
            <a:r>
              <a:rPr sz="2100" dirty="0">
                <a:latin typeface="Constantia"/>
                <a:cs typeface="Constantia"/>
              </a:rPr>
              <a:t>l</a:t>
            </a:r>
            <a:r>
              <a:rPr sz="2100" spc="-45" dirty="0">
                <a:latin typeface="Constantia"/>
                <a:cs typeface="Constantia"/>
              </a:rPr>
              <a:t> </a:t>
            </a:r>
            <a:r>
              <a:rPr sz="2100" dirty="0">
                <a:latin typeface="Constantia"/>
                <a:cs typeface="Constantia"/>
              </a:rPr>
              <a:t>b</a:t>
            </a:r>
            <a:r>
              <a:rPr sz="2100" spc="5" dirty="0">
                <a:latin typeface="Constantia"/>
                <a:cs typeface="Constantia"/>
              </a:rPr>
              <a:t>e</a:t>
            </a:r>
            <a:r>
              <a:rPr sz="2100" spc="-50" dirty="0">
                <a:latin typeface="Constantia"/>
                <a:cs typeface="Constantia"/>
              </a:rPr>
              <a:t> </a:t>
            </a:r>
            <a:r>
              <a:rPr sz="2100" spc="10" dirty="0">
                <a:latin typeface="Constantia"/>
                <a:cs typeface="Constantia"/>
              </a:rPr>
              <a:t>"o</a:t>
            </a:r>
            <a:r>
              <a:rPr sz="2100" spc="-45" dirty="0">
                <a:latin typeface="Constantia"/>
                <a:cs typeface="Constantia"/>
              </a:rPr>
              <a:t>r</a:t>
            </a:r>
            <a:r>
              <a:rPr sz="2100" spc="5" dirty="0">
                <a:latin typeface="Constantia"/>
                <a:cs typeface="Constantia"/>
              </a:rPr>
              <a:t>a</a:t>
            </a:r>
            <a:r>
              <a:rPr sz="2100" spc="-10" dirty="0">
                <a:latin typeface="Constantia"/>
                <a:cs typeface="Constantia"/>
              </a:rPr>
              <a:t>n</a:t>
            </a:r>
            <a:r>
              <a:rPr sz="2100" spc="-35" dirty="0">
                <a:latin typeface="Constantia"/>
                <a:cs typeface="Constantia"/>
              </a:rPr>
              <a:t>g</a:t>
            </a:r>
            <a:r>
              <a:rPr sz="2100" dirty="0">
                <a:latin typeface="Constantia"/>
                <a:cs typeface="Constantia"/>
              </a:rPr>
              <a:t>e":</a:t>
            </a:r>
          </a:p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 type="text/css"</a:t>
            </a:r>
            <a:r>
              <a:rPr sz="1200" spc="2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href="mystyle.css"&gt;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h1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</a:p>
          <a:p>
            <a:pPr marL="85725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color: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orange;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&lt;/style&gt;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his</a:t>
            </a:r>
            <a:r>
              <a:rPr sz="1200" spc="-5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hea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0" dirty="0">
                <a:latin typeface="Constantia"/>
                <a:cs typeface="Constantia"/>
              </a:rPr>
              <a:t>ng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/h1&gt;</a:t>
            </a: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&lt;p&gt;The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document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is</a:t>
            </a:r>
            <a:r>
              <a:rPr sz="1200" spc="-7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combination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of</a:t>
            </a:r>
            <a:r>
              <a:rPr sz="1200" spc="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external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stylesheet,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and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internal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style&lt;/p&gt;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33652"/>
            <a:ext cx="2038350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000" spc="-10" dirty="0">
                <a:latin typeface="Calibri"/>
                <a:cs typeface="Calibri"/>
              </a:rPr>
              <a:t>Output:</a:t>
            </a:r>
            <a:endParaRPr sz="50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" y="1905000"/>
            <a:ext cx="3218688" cy="2420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1094054"/>
            <a:ext cx="750189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/>
              <a:t>However,</a:t>
            </a:r>
            <a:r>
              <a:rPr sz="2400" spc="35" dirty="0"/>
              <a:t> </a:t>
            </a:r>
            <a:r>
              <a:rPr sz="2400" dirty="0"/>
              <a:t>if the</a:t>
            </a:r>
            <a:r>
              <a:rPr sz="2400" spc="-45" dirty="0"/>
              <a:t> </a:t>
            </a:r>
            <a:r>
              <a:rPr sz="2400" spc="-5" dirty="0"/>
              <a:t>internal</a:t>
            </a:r>
            <a:r>
              <a:rPr sz="2400" dirty="0"/>
              <a:t> </a:t>
            </a:r>
            <a:r>
              <a:rPr sz="2400" spc="-15" dirty="0"/>
              <a:t>style</a:t>
            </a:r>
            <a:r>
              <a:rPr sz="2400" spc="55" dirty="0"/>
              <a:t> </a:t>
            </a:r>
            <a:r>
              <a:rPr sz="2400" dirty="0"/>
              <a:t>is</a:t>
            </a:r>
            <a:r>
              <a:rPr sz="2400" spc="-20" dirty="0"/>
              <a:t> </a:t>
            </a:r>
            <a:r>
              <a:rPr sz="2400" spc="-5" dirty="0"/>
              <a:t>defined</a:t>
            </a:r>
            <a:r>
              <a:rPr sz="2400" spc="35" dirty="0"/>
              <a:t> </a:t>
            </a:r>
            <a:r>
              <a:rPr sz="2400" b="1" spc="-10" dirty="0">
                <a:latin typeface="Times New Roman"/>
                <a:cs typeface="Times New Roman"/>
              </a:rPr>
              <a:t>before</a:t>
            </a:r>
            <a:r>
              <a:rPr sz="2400" b="1" spc="-5" dirty="0">
                <a:latin typeface="Times New Roman"/>
                <a:cs typeface="Times New Roman"/>
              </a:rPr>
              <a:t> </a:t>
            </a:r>
            <a:r>
              <a:rPr sz="2400" dirty="0"/>
              <a:t>the</a:t>
            </a:r>
            <a:r>
              <a:rPr sz="2400" spc="-10" dirty="0"/>
              <a:t> </a:t>
            </a:r>
            <a:r>
              <a:rPr sz="2400" dirty="0"/>
              <a:t>link</a:t>
            </a:r>
            <a:r>
              <a:rPr sz="2400" spc="-35" dirty="0"/>
              <a:t> </a:t>
            </a:r>
            <a:r>
              <a:rPr sz="2400" dirty="0"/>
              <a:t>to the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/>
              <a:t>external</a:t>
            </a:r>
            <a:r>
              <a:rPr sz="2400" spc="-20" dirty="0"/>
              <a:t> </a:t>
            </a:r>
            <a:r>
              <a:rPr sz="2400" spc="-15" dirty="0"/>
              <a:t>style</a:t>
            </a:r>
            <a:r>
              <a:rPr sz="2400" spc="65" dirty="0"/>
              <a:t> </a:t>
            </a:r>
            <a:r>
              <a:rPr sz="2400" spc="-5" dirty="0"/>
              <a:t>sheet,</a:t>
            </a:r>
            <a:r>
              <a:rPr sz="2400" dirty="0"/>
              <a:t> the</a:t>
            </a:r>
            <a:r>
              <a:rPr sz="2400" spc="-5" dirty="0"/>
              <a:t> &lt;h1&gt;</a:t>
            </a:r>
            <a:r>
              <a:rPr sz="2400" spc="-10" dirty="0"/>
              <a:t> </a:t>
            </a:r>
            <a:r>
              <a:rPr sz="2400" spc="-5" dirty="0"/>
              <a:t>elements</a:t>
            </a:r>
            <a:r>
              <a:rPr sz="2400" dirty="0"/>
              <a:t> </a:t>
            </a:r>
            <a:r>
              <a:rPr sz="2400" spc="-5" dirty="0"/>
              <a:t>will</a:t>
            </a:r>
            <a:r>
              <a:rPr sz="2400" spc="-20" dirty="0"/>
              <a:t> </a:t>
            </a:r>
            <a:r>
              <a:rPr sz="2400" dirty="0"/>
              <a:t>be</a:t>
            </a:r>
            <a:r>
              <a:rPr sz="2400" spc="15" dirty="0"/>
              <a:t> </a:t>
            </a:r>
            <a:r>
              <a:rPr sz="2400" spc="-20" dirty="0"/>
              <a:t>"navy":</a:t>
            </a:r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536244" y="1911172"/>
            <a:ext cx="7504430" cy="43694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latin typeface="Constantia"/>
                <a:cs typeface="Constantia"/>
              </a:rPr>
              <a:t>&lt;!DOCTYPE</a:t>
            </a:r>
            <a:r>
              <a:rPr sz="1600" spc="-7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&lt;html&gt;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h1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{</a:t>
            </a:r>
          </a:p>
          <a:p>
            <a:pPr marL="109855">
              <a:lnSpc>
                <a:spcPct val="100000"/>
              </a:lnSpc>
            </a:pPr>
            <a:r>
              <a:rPr sz="1600" spc="-25" dirty="0">
                <a:latin typeface="Constantia"/>
                <a:cs typeface="Constantia"/>
              </a:rPr>
              <a:t>c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dirty="0">
                <a:latin typeface="Constantia"/>
                <a:cs typeface="Constantia"/>
              </a:rPr>
              <a:t>lo</a:t>
            </a:r>
            <a:r>
              <a:rPr sz="1600" spc="5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:</a:t>
            </a:r>
            <a:r>
              <a:rPr sz="1600" spc="-70" dirty="0">
                <a:latin typeface="Constantia"/>
                <a:cs typeface="Constantia"/>
              </a:rPr>
              <a:t> </a:t>
            </a:r>
            <a:r>
              <a:rPr sz="1600" spc="-10" dirty="0">
                <a:latin typeface="Constantia"/>
                <a:cs typeface="Constantia"/>
              </a:rPr>
              <a:t>o</a:t>
            </a:r>
            <a:r>
              <a:rPr sz="1600" spc="-20" dirty="0">
                <a:latin typeface="Constantia"/>
                <a:cs typeface="Constantia"/>
              </a:rPr>
              <a:t>r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55" dirty="0">
                <a:latin typeface="Constantia"/>
                <a:cs typeface="Constantia"/>
              </a:rPr>
              <a:t>g</a:t>
            </a:r>
            <a:r>
              <a:rPr sz="1600" dirty="0">
                <a:latin typeface="Constantia"/>
                <a:cs typeface="Constantia"/>
              </a:rPr>
              <a:t>e;</a:t>
            </a: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}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&lt;/style&gt;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&lt;link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rel="stylesheet"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type="text/css"</a:t>
            </a:r>
            <a:r>
              <a:rPr sz="1600" spc="-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href="mystyle.css"&gt;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Constantia"/>
                <a:cs typeface="Constantia"/>
              </a:rPr>
              <a:t>&lt;/head&gt;</a:t>
            </a: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&lt;body&gt;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&lt;h1&gt;This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heading&lt;/h1&gt;</a:t>
            </a:r>
          </a:p>
          <a:p>
            <a:pPr marL="12700">
              <a:lnSpc>
                <a:spcPts val="1730"/>
              </a:lnSpc>
            </a:pPr>
            <a:r>
              <a:rPr sz="1600" dirty="0">
                <a:latin typeface="Constantia"/>
                <a:cs typeface="Constantia"/>
              </a:rPr>
              <a:t>&lt;p&gt;The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style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this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document</a:t>
            </a:r>
            <a:r>
              <a:rPr sz="1600" spc="-5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is</a:t>
            </a:r>
            <a:r>
              <a:rPr sz="1600" spc="-9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</a:t>
            </a:r>
            <a:r>
              <a:rPr sz="1600" spc="-8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combination</a:t>
            </a:r>
            <a:r>
              <a:rPr sz="1600" spc="-110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of</a:t>
            </a:r>
            <a:r>
              <a:rPr sz="1600" spc="20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external</a:t>
            </a:r>
            <a:r>
              <a:rPr sz="1600" spc="-5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stylesheet,</a:t>
            </a:r>
            <a:r>
              <a:rPr sz="1600" spc="-65" dirty="0">
                <a:latin typeface="Constantia"/>
                <a:cs typeface="Constantia"/>
              </a:rPr>
              <a:t> </a:t>
            </a:r>
            <a:r>
              <a:rPr sz="1600" dirty="0">
                <a:latin typeface="Constantia"/>
                <a:cs typeface="Constantia"/>
              </a:rPr>
              <a:t>and</a:t>
            </a:r>
            <a:r>
              <a:rPr sz="1600" spc="-15" dirty="0">
                <a:latin typeface="Constantia"/>
                <a:cs typeface="Constantia"/>
              </a:rPr>
              <a:t> </a:t>
            </a:r>
            <a:r>
              <a:rPr sz="1600" spc="-5" dirty="0">
                <a:latin typeface="Constantia"/>
                <a:cs typeface="Constantia"/>
              </a:rPr>
              <a:t>internal</a:t>
            </a:r>
            <a:endParaRPr sz="1600" dirty="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600" spc="-5" dirty="0">
                <a:latin typeface="Constantia"/>
                <a:cs typeface="Constantia"/>
              </a:rPr>
              <a:t>style&lt;/p&gt;</a:t>
            </a:r>
            <a:endParaRPr sz="16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Constantia"/>
                <a:cs typeface="Constantia"/>
              </a:rPr>
              <a:t>&lt;/body&gt;</a:t>
            </a:r>
            <a:endParaRPr sz="16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onstantia"/>
                <a:cs typeface="Constantia"/>
              </a:rPr>
              <a:t>&lt;/html&gt;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81200" y="695671"/>
            <a:ext cx="5562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11860" algn="l"/>
              </a:tabLst>
            </a:pPr>
            <a:r>
              <a:rPr b="1" dirty="0" smtClean="0"/>
              <a:t>CSS</a:t>
            </a:r>
            <a:r>
              <a:rPr lang="en-US" b="1" dirty="0" smtClean="0"/>
              <a:t> </a:t>
            </a:r>
            <a:r>
              <a:rPr b="1" dirty="0" smtClean="0"/>
              <a:t>positioning</a:t>
            </a:r>
            <a:endParaRPr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701164"/>
            <a:ext cx="8063230" cy="45897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CSS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Layout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-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The</a:t>
            </a:r>
            <a:r>
              <a:rPr sz="2000" b="1" spc="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position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Property: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AD0D9"/>
              </a:buClr>
              <a:buFont typeface="Segoe UI Symbol"/>
              <a:buChar char="⚫"/>
            </a:pPr>
            <a:endParaRPr sz="285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property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dirty="0">
                <a:latin typeface="Constantia"/>
                <a:cs typeface="Constantia"/>
              </a:rPr>
              <a:t>specifies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the</a:t>
            </a:r>
            <a:r>
              <a:rPr sz="2800" spc="-4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type</a:t>
            </a:r>
            <a:r>
              <a:rPr sz="2800" spc="-6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of</a:t>
            </a:r>
            <a:r>
              <a:rPr sz="2800" spc="35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positioning</a:t>
            </a:r>
            <a:r>
              <a:rPr sz="2800" spc="-3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method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used</a:t>
            </a:r>
            <a:r>
              <a:rPr sz="28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for </a:t>
            </a:r>
            <a:r>
              <a:rPr sz="2800" spc="-484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an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element.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5" dirty="0">
                <a:latin typeface="Constantia"/>
                <a:cs typeface="Constantia"/>
              </a:rPr>
              <a:t>There</a:t>
            </a:r>
            <a:r>
              <a:rPr sz="2800" spc="-95" dirty="0">
                <a:latin typeface="Constantia"/>
                <a:cs typeface="Constantia"/>
              </a:rPr>
              <a:t> </a:t>
            </a:r>
            <a:r>
              <a:rPr sz="2800" spc="-15" dirty="0">
                <a:latin typeface="Constantia"/>
                <a:cs typeface="Constantia"/>
              </a:rPr>
              <a:t>are</a:t>
            </a:r>
            <a:r>
              <a:rPr sz="2800" spc="-65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five</a:t>
            </a:r>
            <a:r>
              <a:rPr sz="2800" spc="-9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different</a:t>
            </a:r>
            <a:r>
              <a:rPr sz="2800" spc="-80" dirty="0">
                <a:latin typeface="Constantia"/>
                <a:cs typeface="Constantia"/>
              </a:rPr>
              <a:t> </a:t>
            </a:r>
            <a:r>
              <a:rPr sz="2800" spc="-5" dirty="0">
                <a:latin typeface="Constantia"/>
                <a:cs typeface="Constantia"/>
              </a:rPr>
              <a:t>position</a:t>
            </a:r>
            <a:r>
              <a:rPr sz="2800" spc="-100" dirty="0">
                <a:latin typeface="Constantia"/>
                <a:cs typeface="Constantia"/>
              </a:rPr>
              <a:t> </a:t>
            </a:r>
            <a:r>
              <a:rPr sz="2800" spc="-10" dirty="0">
                <a:latin typeface="Constantia"/>
                <a:cs typeface="Constantia"/>
              </a:rPr>
              <a:t>values: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static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20" dirty="0">
                <a:latin typeface="Constantia"/>
                <a:cs typeface="Constantia"/>
              </a:rPr>
              <a:t>relative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5" dirty="0">
                <a:latin typeface="Constantia"/>
                <a:cs typeface="Constantia"/>
              </a:rPr>
              <a:t>fixed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absolute</a:t>
            </a:r>
            <a:endParaRPr sz="28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800" spc="-10" dirty="0">
                <a:latin typeface="Constantia"/>
                <a:cs typeface="Constantia"/>
              </a:rPr>
              <a:t>sticky</a:t>
            </a:r>
            <a:endParaRPr sz="28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67001" y="500619"/>
            <a:ext cx="381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b="1" spc="-5" dirty="0"/>
              <a:t>position:</a:t>
            </a:r>
            <a:r>
              <a:rPr sz="3600" b="1" spc="-15" dirty="0"/>
              <a:t> </a:t>
            </a:r>
            <a:r>
              <a:rPr sz="3600" b="1" spc="-5" dirty="0"/>
              <a:t>static</a:t>
            </a:r>
            <a:endParaRPr sz="36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50847"/>
            <a:ext cx="8379156" cy="5098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HTML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0" dirty="0">
                <a:latin typeface="Times New Roman"/>
                <a:cs typeface="Times New Roman"/>
              </a:rPr>
              <a:t>Static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elements</a:t>
            </a:r>
            <a:r>
              <a:rPr sz="1400" spc="1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are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affected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top,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left,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properties.</a:t>
            </a:r>
            <a:endParaRPr sz="14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&lt;div&gt;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305425">
              <a:lnSpc>
                <a:spcPts val="2020"/>
              </a:lnSpc>
              <a:spcBef>
                <a:spcPts val="120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div.static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04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 class="static"&gt;</a:t>
            </a:r>
            <a:endParaRPr sz="1400" dirty="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static;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93621" y="411778"/>
            <a:ext cx="4488179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position:</a:t>
            </a:r>
            <a:r>
              <a:rPr b="1" spc="-125" dirty="0"/>
              <a:t> </a:t>
            </a:r>
            <a:r>
              <a:rPr b="1" dirty="0"/>
              <a:t>relative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026795"/>
            <a:ext cx="764857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34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endParaRPr sz="1400" dirty="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33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15" dirty="0">
                <a:latin typeface="Times New Roman"/>
                <a:cs typeface="Times New Roman"/>
              </a:rPr>
              <a:t>Setting 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</a:t>
            </a:r>
            <a:r>
              <a:rPr sz="1400" spc="-15" dirty="0">
                <a:latin typeface="Times New Roman"/>
                <a:cs typeface="Times New Roman"/>
              </a:rPr>
              <a:t> bottom,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</a:t>
            </a:r>
            <a:r>
              <a:rPr sz="1400" spc="-5" dirty="0">
                <a:latin typeface="Times New Roman"/>
                <a:cs typeface="Times New Roman"/>
              </a:rPr>
              <a:t>of a </a:t>
            </a:r>
            <a:r>
              <a:rPr sz="1400" spc="-10" dirty="0">
                <a:latin typeface="Times New Roman"/>
                <a:cs typeface="Times New Roman"/>
              </a:rPr>
              <a:t>relatively-positioned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 </a:t>
            </a:r>
            <a:r>
              <a:rPr sz="1400" spc="-10" dirty="0">
                <a:latin typeface="Times New Roman"/>
                <a:cs typeface="Times New Roman"/>
              </a:rPr>
              <a:t>cause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5" dirty="0">
                <a:latin typeface="Times New Roman"/>
                <a:cs typeface="Times New Roman"/>
              </a:rPr>
              <a:t>to be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away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from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its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normal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position.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Other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content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will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adjusted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fit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into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any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gap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6302375">
              <a:lnSpc>
                <a:spcPct val="12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left: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30px;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&lt;h2&gt;position: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relative;&lt;/h2&gt;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&lt;p&gt;An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&lt;/p&gt;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&lt;div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class="relative"&gt;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5" dirty="0">
                <a:latin typeface="Times New Roman"/>
                <a:cs typeface="Times New Roman"/>
              </a:rPr>
              <a:t>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position: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37026" y="-249184"/>
            <a:ext cx="1870075" cy="12432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position:</a:t>
            </a:r>
            <a:r>
              <a:rPr sz="4000" spc="-15" dirty="0"/>
              <a:t> </a:t>
            </a:r>
            <a:r>
              <a:rPr sz="4000" spc="-5" dirty="0"/>
              <a:t>fixed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018158"/>
            <a:ext cx="7802245" cy="578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 algn="just">
              <a:lnSpc>
                <a:spcPct val="99300"/>
              </a:lnSpc>
              <a:spcBef>
                <a:spcPts val="100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 element </a:t>
            </a:r>
            <a:r>
              <a:rPr sz="1400" spc="-10" dirty="0">
                <a:latin typeface="Times New Roman"/>
                <a:cs typeface="Times New Roman"/>
              </a:rPr>
              <a:t>with </a:t>
            </a:r>
            <a:r>
              <a:rPr sz="1400" spc="-15" dirty="0">
                <a:latin typeface="Times New Roman"/>
                <a:cs typeface="Times New Roman"/>
              </a:rPr>
              <a:t>position: </a:t>
            </a:r>
            <a:r>
              <a:rPr sz="1400" spc="-20" dirty="0">
                <a:latin typeface="Times New Roman"/>
                <a:cs typeface="Times New Roman"/>
              </a:rPr>
              <a:t>fixed; is </a:t>
            </a:r>
            <a:r>
              <a:rPr sz="1400" spc="-15" dirty="0">
                <a:latin typeface="Times New Roman"/>
                <a:cs typeface="Times New Roman"/>
              </a:rPr>
              <a:t>positioned </a:t>
            </a:r>
            <a:r>
              <a:rPr sz="1400" spc="-20" dirty="0">
                <a:latin typeface="Times New Roman"/>
                <a:cs typeface="Times New Roman"/>
              </a:rPr>
              <a:t>relative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viewport, </a:t>
            </a:r>
            <a:r>
              <a:rPr sz="1400" spc="-15" dirty="0">
                <a:latin typeface="Times New Roman"/>
                <a:cs typeface="Times New Roman"/>
              </a:rPr>
              <a:t>which </a:t>
            </a:r>
            <a:r>
              <a:rPr sz="1400" spc="-25" dirty="0">
                <a:latin typeface="Times New Roman"/>
                <a:cs typeface="Times New Roman"/>
              </a:rPr>
              <a:t>means </a:t>
            </a:r>
            <a:r>
              <a:rPr sz="1400" spc="-20" dirty="0">
                <a:latin typeface="Times New Roman"/>
                <a:cs typeface="Times New Roman"/>
              </a:rPr>
              <a:t>it </a:t>
            </a:r>
            <a:r>
              <a:rPr sz="1400" spc="-15" dirty="0">
                <a:latin typeface="Times New Roman"/>
                <a:cs typeface="Times New Roman"/>
              </a:rPr>
              <a:t>always </a:t>
            </a:r>
            <a:r>
              <a:rPr sz="1400" spc="-10" dirty="0">
                <a:latin typeface="Times New Roman"/>
                <a:cs typeface="Times New Roman"/>
              </a:rPr>
              <a:t>stays </a:t>
            </a:r>
            <a:r>
              <a:rPr sz="1400" spc="-20" dirty="0">
                <a:latin typeface="Times New Roman"/>
                <a:cs typeface="Times New Roman"/>
              </a:rPr>
              <a:t>in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same </a:t>
            </a:r>
            <a:r>
              <a:rPr sz="1400" spc="-10" dirty="0">
                <a:latin typeface="Times New Roman"/>
                <a:cs typeface="Times New Roman"/>
              </a:rPr>
              <a:t>place even </a:t>
            </a:r>
            <a:r>
              <a:rPr sz="1400" spc="-20" dirty="0">
                <a:latin typeface="Times New Roman"/>
                <a:cs typeface="Times New Roman"/>
              </a:rPr>
              <a:t>if </a:t>
            </a:r>
            <a:r>
              <a:rPr sz="1400" spc="-15" dirty="0">
                <a:latin typeface="Times New Roman"/>
                <a:cs typeface="Times New Roman"/>
              </a:rPr>
              <a:t>the </a:t>
            </a:r>
            <a:r>
              <a:rPr sz="1400" spc="-10" dirty="0">
                <a:latin typeface="Times New Roman"/>
                <a:cs typeface="Times New Roman"/>
              </a:rPr>
              <a:t>page </a:t>
            </a:r>
            <a:r>
              <a:rPr sz="1400" spc="-20" dirty="0">
                <a:latin typeface="Times New Roman"/>
                <a:cs typeface="Times New Roman"/>
              </a:rPr>
              <a:t>is </a:t>
            </a:r>
            <a:r>
              <a:rPr sz="1400" spc="-15" dirty="0">
                <a:latin typeface="Times New Roman"/>
                <a:cs typeface="Times New Roman"/>
              </a:rPr>
              <a:t>scrolled. </a:t>
            </a:r>
            <a:r>
              <a:rPr sz="1400" spc="-20" dirty="0">
                <a:latin typeface="Times New Roman"/>
                <a:cs typeface="Times New Roman"/>
              </a:rPr>
              <a:t>The </a:t>
            </a:r>
            <a:r>
              <a:rPr sz="1400" spc="-5" dirty="0">
                <a:latin typeface="Times New Roman"/>
                <a:cs typeface="Times New Roman"/>
              </a:rPr>
              <a:t>top, </a:t>
            </a:r>
            <a:r>
              <a:rPr sz="1400" spc="-20" dirty="0">
                <a:latin typeface="Times New Roman"/>
                <a:cs typeface="Times New Roman"/>
              </a:rPr>
              <a:t>right, </a:t>
            </a:r>
            <a:r>
              <a:rPr sz="1400" spc="-15" dirty="0">
                <a:latin typeface="Times New Roman"/>
                <a:cs typeface="Times New Roman"/>
              </a:rPr>
              <a:t>bottom, and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10" dirty="0">
                <a:latin typeface="Times New Roman"/>
                <a:cs typeface="Times New Roman"/>
              </a:rPr>
              <a:t>properties are used </a:t>
            </a:r>
            <a:r>
              <a:rPr sz="1400" spc="-5" dirty="0">
                <a:latin typeface="Times New Roman"/>
                <a:cs typeface="Times New Roman"/>
              </a:rPr>
              <a:t>to </a:t>
            </a:r>
            <a:r>
              <a:rPr sz="1400" spc="-15" dirty="0">
                <a:latin typeface="Times New Roman"/>
                <a:cs typeface="Times New Roman"/>
              </a:rPr>
              <a:t>position the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-20" dirty="0">
                <a:latin typeface="Constantia"/>
                <a:cs typeface="Constantia"/>
              </a:rPr>
              <a:t>.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Constantia"/>
                <a:cs typeface="Constantia"/>
              </a:rPr>
              <a:t>div.fixed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 dirty="0">
              <a:latin typeface="Constantia"/>
              <a:cs typeface="Constantia"/>
            </a:endParaRPr>
          </a:p>
          <a:p>
            <a:pPr marL="100965" marR="6551295" indent="-317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bottom:</a:t>
            </a:r>
            <a:r>
              <a:rPr sz="1400" spc="9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</a:t>
            </a:r>
            <a:endParaRPr sz="1400" dirty="0">
              <a:latin typeface="Constantia"/>
              <a:cs typeface="Constantia"/>
            </a:endParaRPr>
          </a:p>
          <a:p>
            <a:pPr marL="97790" marR="6664325">
              <a:lnSpc>
                <a:spcPct val="120000"/>
              </a:lnSpc>
            </a:pPr>
            <a:r>
              <a:rPr sz="1400" spc="-15" dirty="0">
                <a:latin typeface="Constantia"/>
                <a:cs typeface="Constantia"/>
              </a:rPr>
              <a:t>right:</a:t>
            </a:r>
            <a:r>
              <a:rPr sz="1400" spc="6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0; </a:t>
            </a:r>
            <a:r>
              <a:rPr sz="1400" spc="-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width:</a:t>
            </a:r>
            <a:r>
              <a:rPr sz="1400" spc="-20" dirty="0">
                <a:latin typeface="Constantia"/>
                <a:cs typeface="Constantia"/>
              </a:rPr>
              <a:t> 300px;</a:t>
            </a:r>
            <a:endParaRPr sz="1400" dirty="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3px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solid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#73AD21;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&lt;/style&gt;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&lt;/head&gt;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&lt;body&gt;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onstantia"/>
                <a:cs typeface="Constantia"/>
              </a:rPr>
              <a:t>&lt;h2&gt;position:</a:t>
            </a:r>
            <a:r>
              <a:rPr sz="1400" spc="8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fixed;&lt;/h2&gt;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Constantia"/>
                <a:cs typeface="Constantia"/>
              </a:rPr>
              <a:t>&lt;p&gt;An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element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with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is</a:t>
            </a:r>
            <a:r>
              <a:rPr sz="1400" spc="-3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&lt;/p&gt;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&lt;div</a:t>
            </a:r>
            <a:r>
              <a:rPr sz="1400" spc="-4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class="fixed"&gt;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Constantia"/>
                <a:cs typeface="Constantia"/>
              </a:rPr>
              <a:t>This</a:t>
            </a:r>
            <a:r>
              <a:rPr sz="1400" spc="-6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div</a:t>
            </a:r>
            <a:r>
              <a:rPr sz="1400" spc="-4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element</a:t>
            </a:r>
            <a:r>
              <a:rPr sz="1400" spc="-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has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position:</a:t>
            </a:r>
            <a:r>
              <a:rPr sz="1400" spc="10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fixed;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&lt;/div&gt;</a:t>
            </a:r>
            <a:endParaRPr sz="14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onstantia"/>
                <a:cs typeface="Constantia"/>
              </a:rPr>
              <a:t>&lt;/body&gt;&lt;/html&gt;</a:t>
            </a:r>
            <a:endParaRPr sz="14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35858" y="816991"/>
            <a:ext cx="3726942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position:</a:t>
            </a:r>
            <a:r>
              <a:rPr sz="2500" spc="-15" dirty="0"/>
              <a:t> </a:t>
            </a:r>
            <a:r>
              <a:rPr sz="2500" spc="-5" dirty="0"/>
              <a:t>absolute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536244" y="1322654"/>
            <a:ext cx="7582534" cy="531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2857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400" spc="-20" dirty="0">
                <a:latin typeface="Times New Roman"/>
                <a:cs typeface="Times New Roman"/>
              </a:rPr>
              <a:t>An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with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nearest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ancestor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(instead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endParaRPr sz="14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positioned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relative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viewport,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like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fixed).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 dirty="0">
              <a:latin typeface="Times New Roman"/>
              <a:cs typeface="Times New Roman"/>
            </a:endParaRPr>
          </a:p>
          <a:p>
            <a:pPr marL="100965" marR="6236335" indent="-88900">
              <a:lnSpc>
                <a:spcPct val="12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div.relative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relative;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400px;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100965" marR="6172200" indent="-88900">
              <a:lnSpc>
                <a:spcPct val="120100"/>
              </a:lnSpc>
            </a:pPr>
            <a:r>
              <a:rPr sz="1400" spc="-20" dirty="0">
                <a:latin typeface="Times New Roman"/>
                <a:cs typeface="Times New Roman"/>
              </a:rPr>
              <a:t>div.absolute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position: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absolute;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top:</a:t>
            </a:r>
            <a:r>
              <a:rPr sz="1400" spc="-10" dirty="0">
                <a:latin typeface="Times New Roman"/>
                <a:cs typeface="Times New Roman"/>
              </a:rPr>
              <a:t> 80px;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right: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0;</a:t>
            </a:r>
            <a:endParaRPr sz="1400" dirty="0">
              <a:latin typeface="Times New Roman"/>
              <a:cs typeface="Times New Roman"/>
            </a:endParaRPr>
          </a:p>
          <a:p>
            <a:pPr marL="100965" marR="6445885">
              <a:lnSpc>
                <a:spcPct val="120000"/>
              </a:lnSpc>
              <a:spcBef>
                <a:spcPts val="5"/>
              </a:spcBef>
            </a:pPr>
            <a:r>
              <a:rPr sz="1400" spc="-15" dirty="0">
                <a:latin typeface="Times New Roman"/>
                <a:cs typeface="Times New Roman"/>
              </a:rPr>
              <a:t>width: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200px;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height: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100px;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3px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#73AD21;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892884"/>
            <a:ext cx="6885305" cy="4320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&lt;/head&gt;</a:t>
            </a: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&lt;h2&gt;position: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absolute;&lt;/h2&gt;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&lt;p&gt;An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with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</a:t>
            </a:r>
            <a:r>
              <a:rPr sz="2200" spc="-7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is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absolute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&lt;/p&gt;</a:t>
            </a: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class="relative"&gt;This</a:t>
            </a:r>
            <a:r>
              <a:rPr sz="2200" spc="-9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r>
              <a:rPr sz="2200" spc="-7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relative;</a:t>
            </a:r>
          </a:p>
          <a:p>
            <a:pPr marL="82550">
              <a:lnSpc>
                <a:spcPts val="2375"/>
              </a:lnSpc>
            </a:pPr>
            <a:r>
              <a:rPr sz="2200" spc="5" dirty="0">
                <a:latin typeface="Times New Roman"/>
                <a:cs typeface="Times New Roman"/>
              </a:rPr>
              <a:t>&lt;div</a:t>
            </a:r>
            <a:r>
              <a:rPr sz="2200" spc="-4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class="absolute"&gt;This</a:t>
            </a:r>
            <a:r>
              <a:rPr sz="2200" spc="-10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div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element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has</a:t>
            </a:r>
            <a:r>
              <a:rPr sz="2200" spc="-50" dirty="0">
                <a:latin typeface="Times New Roman"/>
                <a:cs typeface="Times New Roman"/>
              </a:rPr>
              <a:t> </a:t>
            </a:r>
            <a:r>
              <a:rPr sz="2200" spc="5" dirty="0">
                <a:latin typeface="Times New Roman"/>
                <a:cs typeface="Times New Roman"/>
              </a:rPr>
              <a:t>position:</a:t>
            </a:r>
            <a:endParaRPr sz="2200" dirty="0">
              <a:latin typeface="Times New Roman"/>
              <a:cs typeface="Times New Roman"/>
            </a:endParaRPr>
          </a:p>
          <a:p>
            <a:pPr marL="287020">
              <a:lnSpc>
                <a:spcPts val="2375"/>
              </a:lnSpc>
            </a:pPr>
            <a:r>
              <a:rPr sz="2200" dirty="0">
                <a:latin typeface="Times New Roman"/>
                <a:cs typeface="Times New Roman"/>
              </a:rPr>
              <a:t>absolute;&lt;/div&gt;&lt;/div&gt;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</a:pPr>
            <a:r>
              <a:rPr sz="22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33600" y="588693"/>
            <a:ext cx="5638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position:</a:t>
            </a:r>
            <a:r>
              <a:rPr spc="-140" dirty="0"/>
              <a:t> </a:t>
            </a:r>
            <a:r>
              <a:rPr spc="5" dirty="0"/>
              <a:t>sticky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371600"/>
            <a:ext cx="7616825" cy="5025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Times New Roman"/>
                <a:cs typeface="Times New Roman"/>
              </a:rPr>
              <a:t>An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</a:t>
            </a:r>
            <a:r>
              <a:rPr sz="2000" spc="4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with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based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user's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scroll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position.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&lt;!DOCTYPE </a:t>
            </a:r>
            <a:r>
              <a:rPr sz="2000" spc="-15" dirty="0">
                <a:latin typeface="Times New Roman"/>
                <a:cs typeface="Times New Roman"/>
              </a:rPr>
              <a:t>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2000" spc="-15" dirty="0">
                <a:latin typeface="Times New Roman"/>
                <a:cs typeface="Times New Roman"/>
              </a:rPr>
              <a:t>&lt;html&gt;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&lt;head&gt;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Times New Roman"/>
                <a:cs typeface="Times New Roman"/>
              </a:rPr>
              <a:t>&lt;style&gt;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2000" spc="-20" dirty="0">
                <a:latin typeface="Times New Roman"/>
                <a:cs typeface="Times New Roman"/>
              </a:rPr>
              <a:t>div.sticky </a:t>
            </a:r>
            <a:r>
              <a:rPr sz="2000" spc="-5" dirty="0">
                <a:latin typeface="Times New Roman"/>
                <a:cs typeface="Times New Roman"/>
              </a:rPr>
              <a:t>{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75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-webkit-sticky;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position: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sticky;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top: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0;</a:t>
            </a: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padding: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5px;</a:t>
            </a:r>
            <a:endParaRPr sz="2000" dirty="0">
              <a:latin typeface="Times New Roman"/>
              <a:cs typeface="Times New Roman"/>
            </a:endParaRPr>
          </a:p>
          <a:p>
            <a:pPr marL="140335">
              <a:lnSpc>
                <a:spcPct val="100000"/>
              </a:lnSpc>
              <a:spcBef>
                <a:spcPts val="484"/>
              </a:spcBef>
            </a:pPr>
            <a:r>
              <a:rPr sz="2000" spc="-5" dirty="0">
                <a:latin typeface="Times New Roman"/>
                <a:cs typeface="Times New Roman"/>
              </a:rPr>
              <a:t>background-color: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#cae8ca;</a:t>
            </a:r>
          </a:p>
          <a:p>
            <a:pPr marL="14033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border: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2px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solid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#4CAF50;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}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14220"/>
            <a:ext cx="7042150" cy="39160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500" dirty="0">
                <a:latin typeface="Times New Roman"/>
                <a:cs typeface="Times New Roman"/>
              </a:rPr>
              <a:t>&lt;/style&gt;</a:t>
            </a:r>
          </a:p>
          <a:p>
            <a:pPr marL="1270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&lt;/head&gt;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&lt;body&gt;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/>
                <a:cs typeface="Times New Roman"/>
              </a:rPr>
              <a:t>&lt;p&gt;Try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&lt;b&gt;scroll&lt;/b&gt;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inside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this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frame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 </a:t>
            </a:r>
            <a:r>
              <a:rPr sz="1500" dirty="0">
                <a:latin typeface="Times New Roman"/>
                <a:cs typeface="Times New Roman"/>
              </a:rPr>
              <a:t>understand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how</a:t>
            </a:r>
            <a:r>
              <a:rPr sz="1500" spc="1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positioning</a:t>
            </a:r>
            <a:r>
              <a:rPr sz="1500" spc="-9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works.&lt;/p&gt;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class="sticky"&gt;I</a:t>
            </a:r>
            <a:r>
              <a:rPr sz="1500" spc="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am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sticky!&lt;/div&gt;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10" dirty="0">
                <a:latin typeface="Times New Roman"/>
                <a:cs typeface="Times New Roman"/>
              </a:rPr>
              <a:t>&lt;div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style="padding-bottom:2000px"&gt;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&lt;p&gt;In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this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example,</a:t>
            </a:r>
            <a:r>
              <a:rPr sz="1500" spc="-8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sticky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element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sticks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top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of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the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page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&lt;p&gt;Scroll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back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up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remove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the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stickyness.&lt;/p&gt;</a:t>
            </a: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06680">
              <a:lnSpc>
                <a:spcPct val="100000"/>
              </a:lnSpc>
            </a:pPr>
            <a:r>
              <a:rPr sz="1500" spc="5" dirty="0">
                <a:latin typeface="Times New Roman"/>
                <a:cs typeface="Times New Roman"/>
              </a:rPr>
              <a:t>&lt;p&gt;Some</a:t>
            </a:r>
            <a:r>
              <a:rPr sz="1500" spc="-8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text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to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5" dirty="0">
                <a:latin typeface="Times New Roman"/>
                <a:cs typeface="Times New Roman"/>
              </a:rPr>
              <a:t>enable</a:t>
            </a:r>
            <a:r>
              <a:rPr sz="1500" spc="-7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scrolling..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10" dirty="0">
                <a:latin typeface="Times New Roman"/>
                <a:cs typeface="Times New Roman"/>
              </a:rPr>
              <a:t>&lt;/p&gt;</a:t>
            </a: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spc="5" dirty="0">
                <a:latin typeface="Times New Roman"/>
                <a:cs typeface="Times New Roman"/>
              </a:rPr>
              <a:t>&lt;/div&gt;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Times New Roman"/>
                <a:cs typeface="Times New Roman"/>
              </a:rPr>
              <a:t>&lt;/body&gt;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500" dirty="0">
                <a:latin typeface="Times New Roman"/>
                <a:cs typeface="Times New Roman"/>
              </a:rPr>
              <a:t>&lt;/html&gt;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57400" y="969086"/>
            <a:ext cx="54102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012940" cy="414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properties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used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add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background-color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background-image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background-repeat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background-attachment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background-position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(shorthand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property)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lang="en-US" sz="2600" spc="-20" dirty="0" smtClean="0">
                <a:latin typeface="Constantia"/>
                <a:cs typeface="Constantia"/>
              </a:rPr>
              <a:t>bac</a:t>
            </a:r>
            <a:r>
              <a:rPr sz="2600" spc="-20" dirty="0" smtClean="0">
                <a:latin typeface="Constantia"/>
                <a:cs typeface="Constantia"/>
              </a:rPr>
              <a:t>kground </a:t>
            </a:r>
            <a:r>
              <a:rPr sz="2600" spc="-10" dirty="0">
                <a:latin typeface="Constantia"/>
                <a:cs typeface="Constantia"/>
              </a:rPr>
              <a:t>effects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elements.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1004" y="786206"/>
            <a:ext cx="588772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30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Video</a:t>
            </a:r>
            <a:r>
              <a:rPr sz="5000" spc="-45" dirty="0">
                <a:latin typeface="Calibri"/>
                <a:cs typeface="Calibri"/>
              </a:rPr>
              <a:t> </a:t>
            </a:r>
            <a:r>
              <a:rPr sz="5000" spc="-25" dirty="0">
                <a:latin typeface="Calibri"/>
                <a:cs typeface="Calibri"/>
              </a:rPr>
              <a:t>Attributes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655445"/>
            <a:ext cx="7943215" cy="43072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>
              <a:lnSpc>
                <a:spcPts val="2590"/>
              </a:lnSpc>
              <a:spcBef>
                <a:spcPts val="42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controls</a:t>
            </a:r>
            <a:r>
              <a:rPr sz="2400" spc="-7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attribute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adds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controls,</a:t>
            </a:r>
            <a:r>
              <a:rPr sz="2400" spc="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like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5" dirty="0">
                <a:latin typeface="Constantia"/>
                <a:cs typeface="Constantia"/>
              </a:rPr>
              <a:t>play,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pause,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and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volume.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 ide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l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spc="-30" dirty="0">
                <a:latin typeface="Constantia"/>
                <a:cs typeface="Constantia"/>
              </a:rPr>
              <a:t>y</a:t>
            </a:r>
            <a:r>
              <a:rPr sz="2400" dirty="0">
                <a:latin typeface="Constantia"/>
                <a:cs typeface="Constantia"/>
              </a:rPr>
              <a:t>s</a:t>
            </a:r>
            <a:endParaRPr sz="2400">
              <a:latin typeface="Constantia"/>
              <a:cs typeface="Constantia"/>
            </a:endParaRPr>
          </a:p>
          <a:p>
            <a:pPr marL="287020" marR="273050">
              <a:lnSpc>
                <a:spcPts val="2590"/>
              </a:lnSpc>
              <a:spcBef>
                <a:spcPts val="185"/>
              </a:spcBef>
              <a:tabLst>
                <a:tab pos="5146040" algn="l"/>
              </a:tabLst>
            </a:pP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n</a:t>
            </a:r>
            <a:r>
              <a:rPr sz="2400" spc="-5" dirty="0">
                <a:latin typeface="Constantia"/>
                <a:cs typeface="Constantia"/>
              </a:rPr>
              <a:t>clud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hei</a:t>
            </a:r>
            <a:r>
              <a:rPr sz="2400" spc="-25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5" dirty="0">
                <a:latin typeface="Constantia"/>
                <a:cs typeface="Constantia"/>
              </a:rPr>
              <a:t>r</a:t>
            </a:r>
            <a:r>
              <a:rPr sz="2400" spc="-5" dirty="0">
                <a:latin typeface="Constantia"/>
                <a:cs typeface="Constantia"/>
              </a:rPr>
              <a:t>ibu</a:t>
            </a:r>
            <a:r>
              <a:rPr sz="2400" spc="-3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	If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th 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et,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pa</a:t>
            </a:r>
            <a:r>
              <a:rPr sz="2400" spc="-5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2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ht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190" dirty="0">
                <a:latin typeface="Constantia"/>
                <a:cs typeface="Constantia"/>
              </a:rPr>
              <a:t>f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spc="-70" dirty="0">
                <a:latin typeface="Constantia"/>
                <a:cs typeface="Constantia"/>
              </a:rPr>
              <a:t>k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1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ad</a:t>
            </a:r>
            <a:r>
              <a:rPr sz="2400" spc="-3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287020" marR="533400" indent="-274320">
              <a:lnSpc>
                <a:spcPct val="90100"/>
              </a:lnSpc>
              <a:spcBef>
                <a:spcPts val="54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&lt;source&gt;</a:t>
            </a:r>
            <a:r>
              <a:rPr sz="2400" spc="-35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element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allows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you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5" dirty="0">
                <a:latin typeface="Constantia"/>
                <a:cs typeface="Constantia"/>
              </a:rPr>
              <a:t>specify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alternative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vi</a:t>
            </a:r>
            <a:r>
              <a:rPr sz="2400" spc="-5" dirty="0">
                <a:latin typeface="Constantia"/>
                <a:cs typeface="Constantia"/>
              </a:rPr>
              <a:t>de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40" dirty="0">
                <a:latin typeface="Constantia"/>
                <a:cs typeface="Constantia"/>
              </a:rPr>
              <a:t>f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les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w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c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</a:t>
            </a:r>
            <a:r>
              <a:rPr sz="2400" spc="-30" dirty="0">
                <a:latin typeface="Constantia"/>
                <a:cs typeface="Constantia"/>
              </a:rPr>
              <a:t>r</a:t>
            </a:r>
            <a:r>
              <a:rPr sz="2400" spc="-5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w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er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ch</a:t>
            </a:r>
            <a:r>
              <a:rPr sz="2400" spc="-15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om.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  </a:t>
            </a:r>
            <a:r>
              <a:rPr sz="2400" spc="-15" dirty="0">
                <a:latin typeface="Constantia"/>
                <a:cs typeface="Constantia"/>
              </a:rPr>
              <a:t>browser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recognized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format.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text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between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and </a:t>
            </a:r>
            <a:r>
              <a:rPr sz="2400" spc="-10" dirty="0">
                <a:latin typeface="Constantia"/>
                <a:cs typeface="Constantia"/>
              </a:rPr>
              <a:t>&lt;/video&gt;</a:t>
            </a:r>
            <a:r>
              <a:rPr sz="2400" spc="-5" dirty="0">
                <a:latin typeface="Constantia"/>
                <a:cs typeface="Constantia"/>
              </a:rPr>
              <a:t> tags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will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only</a:t>
            </a:r>
            <a:endParaRPr sz="2400">
              <a:latin typeface="Constantia"/>
              <a:cs typeface="Constantia"/>
            </a:endParaRPr>
          </a:p>
          <a:p>
            <a:pPr marL="287020" marR="1835785">
              <a:lnSpc>
                <a:spcPts val="2590"/>
              </a:lnSpc>
              <a:spcBef>
                <a:spcPts val="185"/>
              </a:spcBef>
            </a:pPr>
            <a:r>
              <a:rPr sz="2400" dirty="0">
                <a:latin typeface="Constantia"/>
                <a:cs typeface="Constantia"/>
              </a:rPr>
              <a:t>be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displayed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in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browsers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that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do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not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support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&lt;video&gt;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solidFill>
                  <a:srgbClr val="C00000"/>
                </a:solidFill>
                <a:latin typeface="Constantia"/>
                <a:cs typeface="Constantia"/>
              </a:rPr>
              <a:t>autoplay</a:t>
            </a:r>
            <a:r>
              <a:rPr sz="2400" spc="-130" dirty="0">
                <a:solidFill>
                  <a:srgbClr val="C00000"/>
                </a:solidFill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0" y="487978"/>
            <a:ext cx="82296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0" dirty="0"/>
              <a:t> </a:t>
            </a:r>
            <a:r>
              <a:rPr b="1" dirty="0"/>
              <a:t>background-image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202613"/>
            <a:ext cx="6530340" cy="489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specifies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use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By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default,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covers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entire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5980430">
              <a:lnSpc>
                <a:spcPts val="2020"/>
              </a:lnSpc>
              <a:spcBef>
                <a:spcPts val="120"/>
              </a:spcBef>
            </a:pPr>
            <a:r>
              <a:rPr sz="1400" dirty="0">
                <a:latin typeface="Times New Roman"/>
                <a:cs typeface="Times New Roman"/>
              </a:rPr>
              <a:t>&lt;s</a:t>
            </a:r>
            <a:r>
              <a:rPr sz="1400" spc="-5" dirty="0">
                <a:latin typeface="Times New Roman"/>
                <a:cs typeface="Times New Roman"/>
              </a:rPr>
              <a:t>t</a:t>
            </a:r>
            <a:r>
              <a:rPr sz="1400" spc="-35" dirty="0">
                <a:latin typeface="Times New Roman"/>
                <a:cs typeface="Times New Roman"/>
              </a:rPr>
              <a:t>yl</a:t>
            </a:r>
            <a:r>
              <a:rPr sz="1400" spc="-5" dirty="0">
                <a:latin typeface="Times New Roman"/>
                <a:cs typeface="Times New Roman"/>
              </a:rPr>
              <a:t>e&gt;  body</a:t>
            </a:r>
            <a:r>
              <a:rPr sz="1400" spc="-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210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url("paper.jpg");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&lt;h1&gt;Hello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World!&lt;/h1&gt;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&lt;p&gt;This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page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an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image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as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background!&lt;/p&gt;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43001" y="999864"/>
            <a:ext cx="7696199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/>
              <a:t>CSS</a:t>
            </a:r>
            <a:r>
              <a:rPr b="1" spc="-15" dirty="0"/>
              <a:t> </a:t>
            </a:r>
            <a:r>
              <a:rPr b="1" dirty="0"/>
              <a:t>Multiple</a:t>
            </a:r>
            <a:r>
              <a:rPr b="1" spc="-90" dirty="0"/>
              <a:t> </a:t>
            </a:r>
            <a:r>
              <a:rPr b="1" dirty="0"/>
              <a:t>Backgrounds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59940"/>
            <a:ext cx="7993380" cy="306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Times New Roman"/>
                <a:cs typeface="Times New Roman"/>
              </a:rPr>
              <a:t>CSS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allows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you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add</a:t>
            </a:r>
            <a:r>
              <a:rPr sz="2000" spc="-10" dirty="0">
                <a:latin typeface="Times New Roman"/>
                <a:cs typeface="Times New Roman"/>
              </a:rPr>
              <a:t> multiple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for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</a:t>
            </a:r>
            <a:r>
              <a:rPr sz="2000" spc="1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element,</a:t>
            </a:r>
            <a:r>
              <a:rPr sz="2000" spc="2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through</a:t>
            </a:r>
            <a:endParaRPr sz="20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background-image</a:t>
            </a:r>
            <a:r>
              <a:rPr sz="2000" spc="95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property.</a:t>
            </a:r>
            <a:endParaRPr sz="2000" dirty="0">
              <a:latin typeface="Times New Roman"/>
              <a:cs typeface="Times New Roman"/>
            </a:endParaRPr>
          </a:p>
          <a:p>
            <a:pPr marL="287020" marR="7366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different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background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are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separated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by</a:t>
            </a:r>
            <a:r>
              <a:rPr sz="2000" spc="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commas,</a:t>
            </a:r>
            <a:r>
              <a:rPr sz="2000" spc="5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and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images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are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stacked</a:t>
            </a:r>
            <a:r>
              <a:rPr sz="2000" spc="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top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other,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where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first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image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closest to</a:t>
            </a:r>
            <a:r>
              <a:rPr sz="2000" spc="-10" dirty="0">
                <a:latin typeface="Times New Roman"/>
                <a:cs typeface="Times New Roman"/>
              </a:rPr>
              <a:t> the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viewer.</a:t>
            </a:r>
            <a:endParaRPr sz="2000" dirty="0">
              <a:latin typeface="Times New Roman"/>
              <a:cs typeface="Times New Roman"/>
            </a:endParaRPr>
          </a:p>
          <a:p>
            <a:pPr marL="393700">
              <a:lnSpc>
                <a:spcPct val="100000"/>
              </a:lnSpc>
              <a:spcBef>
                <a:spcPts val="484"/>
              </a:spcBef>
            </a:pPr>
            <a:r>
              <a:rPr sz="2000" b="1" spc="-10" dirty="0">
                <a:latin typeface="Times New Roman"/>
                <a:cs typeface="Times New Roman"/>
              </a:rPr>
              <a:t>properties: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43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background-size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background-origin</a:t>
            </a:r>
            <a:endParaRPr sz="20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480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background-clip</a:t>
            </a:r>
            <a:endParaRPr sz="20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74267"/>
            <a:ext cx="8021955" cy="583120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#example1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>
              <a:latin typeface="Times New Roman"/>
              <a:cs typeface="Times New Roman"/>
            </a:endParaRPr>
          </a:p>
          <a:p>
            <a:pPr marL="100965" marR="4348480">
              <a:lnSpc>
                <a:spcPct val="120100"/>
              </a:lnSpc>
              <a:spcBef>
                <a:spcPts val="5"/>
              </a:spcBef>
            </a:pPr>
            <a:r>
              <a:rPr sz="1400" spc="-10" dirty="0">
                <a:latin typeface="Times New Roman"/>
                <a:cs typeface="Times New Roman"/>
              </a:rPr>
              <a:t>background-image: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url(flower.jpg),</a:t>
            </a:r>
            <a:r>
              <a:rPr sz="1400" spc="1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url(paper.jpg);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background-position: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right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bottom, </a:t>
            </a:r>
            <a:r>
              <a:rPr sz="1400" spc="-20" dirty="0">
                <a:latin typeface="Times New Roman"/>
                <a:cs typeface="Times New Roman"/>
              </a:rPr>
              <a:t>left </a:t>
            </a:r>
            <a:r>
              <a:rPr sz="1400" spc="-5" dirty="0">
                <a:latin typeface="Times New Roman"/>
                <a:cs typeface="Times New Roman"/>
              </a:rPr>
              <a:t>top; 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no-repeat,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repeat;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&lt;h1&gt;Multiple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Backgrounds&lt;/h1&gt;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following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div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element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has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Dolor&lt;/h1&gt;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dolore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erat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287020" marR="5080" indent="-18605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99864"/>
            <a:ext cx="6019800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CSS</a:t>
            </a:r>
            <a:r>
              <a:rPr b="1" spc="-45" dirty="0"/>
              <a:t> </a:t>
            </a:r>
            <a:r>
              <a:rPr b="1" spc="5" dirty="0"/>
              <a:t>Background</a:t>
            </a:r>
            <a:r>
              <a:rPr b="1" spc="-105" dirty="0"/>
              <a:t> </a:t>
            </a:r>
            <a:r>
              <a:rPr b="1" spc="5" dirty="0"/>
              <a:t>Size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20620"/>
            <a:ext cx="7451090" cy="42938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CSS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</a:t>
            </a:r>
            <a:r>
              <a:rPr sz="1400" spc="3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allows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you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specify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background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images.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20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can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specified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in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lengths,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percentages,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by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using</a:t>
            </a:r>
            <a:r>
              <a:rPr sz="1400" spc="8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one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two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keywords: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contain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or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cover.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&lt;!DOCTYPE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&lt;html&gt;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&lt;head&gt;</a:t>
            </a:r>
            <a:endParaRPr sz="1400" dirty="0">
              <a:latin typeface="Times New Roman"/>
              <a:cs typeface="Times New Roman"/>
            </a:endParaRPr>
          </a:p>
          <a:p>
            <a:pPr marL="12700" marR="6520180">
              <a:lnSpc>
                <a:spcPct val="100000"/>
              </a:lnSpc>
            </a:pPr>
            <a:r>
              <a:rPr sz="1400" spc="-15" dirty="0">
                <a:latin typeface="Times New Roman"/>
                <a:cs typeface="Times New Roman"/>
              </a:rPr>
              <a:t>&lt;style&gt; 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#example1</a:t>
            </a:r>
            <a:r>
              <a:rPr sz="1400" spc="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 marR="518350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background-size: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100px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80px;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background-repeat: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20" dirty="0">
                <a:latin typeface="Times New Roman"/>
                <a:cs typeface="Times New Roman"/>
              </a:rPr>
              <a:t>#example2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{</a:t>
            </a:r>
            <a:endParaRPr sz="1400" dirty="0">
              <a:latin typeface="Times New Roman"/>
              <a:cs typeface="Times New Roman"/>
            </a:endParaRPr>
          </a:p>
          <a:p>
            <a:pPr marL="100965" marR="5201285">
              <a:lnSpc>
                <a:spcPct val="100000"/>
              </a:lnSpc>
            </a:pPr>
            <a:r>
              <a:rPr sz="1400" spc="-10" dirty="0">
                <a:latin typeface="Times New Roman"/>
                <a:cs typeface="Times New Roman"/>
              </a:rPr>
              <a:t>border:</a:t>
            </a:r>
            <a:r>
              <a:rPr sz="1400" spc="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1px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solid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black; 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url(flower.jpg); </a:t>
            </a:r>
            <a:r>
              <a:rPr sz="1400" spc="-10" dirty="0">
                <a:latin typeface="Times New Roman"/>
                <a:cs typeface="Times New Roman"/>
              </a:rPr>
              <a:t> background-repeat: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no-repeat;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padding: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15px;</a:t>
            </a:r>
            <a:endParaRPr sz="1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Times New Roman"/>
                <a:cs typeface="Times New Roman"/>
              </a:rPr>
              <a:t>}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0847"/>
            <a:ext cx="8021955" cy="54895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400" spc="-10" dirty="0">
                <a:latin typeface="Times New Roman"/>
                <a:cs typeface="Times New Roman"/>
              </a:rPr>
              <a:t>&lt;/style&gt;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&lt;/head&gt;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5" dirty="0">
                <a:latin typeface="Times New Roman"/>
                <a:cs typeface="Times New Roman"/>
              </a:rPr>
              <a:t>&lt;h1&gt;The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background-size</a:t>
            </a:r>
            <a:r>
              <a:rPr sz="1400" spc="1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Property&lt;/h1&gt;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&lt;p&gt;Resized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id="example1"&gt;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40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&lt;p&gt;Original</a:t>
            </a:r>
            <a:r>
              <a:rPr sz="1400" spc="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size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of</a:t>
            </a:r>
            <a:r>
              <a:rPr sz="140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the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background-image:&lt;/p&gt;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&lt;div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id="example2"&gt;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&lt;h2&gt;Lorem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Ipsum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Dolor&lt;/h2&gt;</a:t>
            </a:r>
            <a:endParaRPr sz="1400">
              <a:latin typeface="Times New Roman"/>
              <a:cs typeface="Times New Roman"/>
            </a:endParaRPr>
          </a:p>
          <a:p>
            <a:pPr marL="287020" marR="265430" indent="-186055">
              <a:lnSpc>
                <a:spcPct val="100000"/>
              </a:lnSpc>
              <a:spcBef>
                <a:spcPts val="340"/>
              </a:spcBef>
            </a:pPr>
            <a:r>
              <a:rPr sz="1400" spc="-10" dirty="0">
                <a:latin typeface="Times New Roman"/>
                <a:cs typeface="Times New Roman"/>
              </a:rPr>
              <a:t>&lt;p&gt;Lorem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ipsum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dolor</a:t>
            </a:r>
            <a:r>
              <a:rPr sz="1400" spc="4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sit</a:t>
            </a:r>
            <a:r>
              <a:rPr sz="1400" spc="1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amet,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consectetuer</a:t>
            </a:r>
            <a:r>
              <a:rPr sz="1400" spc="7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adipiscing</a:t>
            </a:r>
            <a:r>
              <a:rPr sz="1400" spc="9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elit,</a:t>
            </a:r>
            <a:r>
              <a:rPr sz="1400" spc="5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sed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diam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nonummy</a:t>
            </a:r>
            <a:r>
              <a:rPr sz="1400" spc="10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nibh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euismod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tincidunt</a:t>
            </a:r>
            <a:r>
              <a:rPr sz="1400" spc="12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ut </a:t>
            </a:r>
            <a:r>
              <a:rPr sz="1400" spc="-3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laoreet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dolore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30" dirty="0">
                <a:latin typeface="Times New Roman"/>
                <a:cs typeface="Times New Roman"/>
              </a:rPr>
              <a:t>magna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aliquam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erat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volutpat.&lt;/p&gt;</a:t>
            </a:r>
            <a:endParaRPr sz="1400">
              <a:latin typeface="Times New Roman"/>
              <a:cs typeface="Times New Roman"/>
            </a:endParaRPr>
          </a:p>
          <a:p>
            <a:pPr marL="100965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Times New Roman"/>
                <a:cs typeface="Times New Roman"/>
              </a:rPr>
              <a:t>&lt;p&gt;Ut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wisi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enim</a:t>
            </a:r>
            <a:r>
              <a:rPr sz="1400" spc="5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ad</a:t>
            </a:r>
            <a:r>
              <a:rPr sz="1400" spc="10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minim</a:t>
            </a:r>
            <a:r>
              <a:rPr sz="1400" spc="114" dirty="0">
                <a:latin typeface="Times New Roman"/>
                <a:cs typeface="Times New Roman"/>
              </a:rPr>
              <a:t> </a:t>
            </a:r>
            <a:r>
              <a:rPr sz="1400" spc="-25" dirty="0">
                <a:latin typeface="Times New Roman"/>
                <a:cs typeface="Times New Roman"/>
              </a:rPr>
              <a:t>veniam,</a:t>
            </a:r>
            <a:r>
              <a:rPr sz="1400" spc="14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quis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nostrud</a:t>
            </a:r>
            <a:r>
              <a:rPr sz="1400" spc="7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exerci</a:t>
            </a:r>
            <a:r>
              <a:rPr sz="1400" spc="3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tation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ullamcorper</a:t>
            </a:r>
            <a:r>
              <a:rPr sz="1400" spc="11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suscipit</a:t>
            </a:r>
            <a:r>
              <a:rPr sz="1400" spc="9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lobortis</a:t>
            </a:r>
            <a:r>
              <a:rPr sz="1400" spc="8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nisl</a:t>
            </a:r>
            <a:r>
              <a:rPr sz="1400" spc="60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ut</a:t>
            </a:r>
            <a:r>
              <a:rPr sz="1400" spc="40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aliquip</a:t>
            </a:r>
            <a:r>
              <a:rPr sz="1400" spc="1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ex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ea</a:t>
            </a:r>
            <a:endParaRPr sz="140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1400" spc="-25" dirty="0">
                <a:latin typeface="Times New Roman"/>
                <a:cs typeface="Times New Roman"/>
              </a:rPr>
              <a:t>commodo</a:t>
            </a:r>
            <a:r>
              <a:rPr sz="1400" spc="1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consequat.&lt;/p&gt;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Times New Roman"/>
                <a:cs typeface="Times New Roman"/>
              </a:rPr>
              <a:t>&lt;/div&gt;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Times New Roman"/>
                <a:cs typeface="Times New Roman"/>
              </a:rPr>
              <a:t>&lt;/body&gt;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spc="-20" dirty="0">
                <a:latin typeface="Times New Roman"/>
                <a:cs typeface="Times New Roman"/>
              </a:rPr>
              <a:t>&lt;/html&gt;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511505"/>
            <a:ext cx="595820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b="1" dirty="0"/>
              <a:t>The</a:t>
            </a:r>
            <a:r>
              <a:rPr sz="2500" b="1" spc="-10" dirty="0"/>
              <a:t> </a:t>
            </a:r>
            <a:r>
              <a:rPr sz="2500" b="1" spc="-5" dirty="0"/>
              <a:t>two</a:t>
            </a:r>
            <a:r>
              <a:rPr sz="2500" b="1" spc="-10" dirty="0"/>
              <a:t> </a:t>
            </a:r>
            <a:r>
              <a:rPr sz="2500" b="1" spc="-5" dirty="0"/>
              <a:t>other</a:t>
            </a:r>
            <a:r>
              <a:rPr sz="2500" b="1" spc="20" dirty="0"/>
              <a:t> </a:t>
            </a:r>
            <a:r>
              <a:rPr sz="2500" b="1" spc="-5" dirty="0"/>
              <a:t>possible</a:t>
            </a:r>
            <a:r>
              <a:rPr sz="2500" b="1" spc="35" dirty="0"/>
              <a:t> </a:t>
            </a:r>
            <a:r>
              <a:rPr sz="2500" b="1" spc="-5" dirty="0"/>
              <a:t>values</a:t>
            </a:r>
            <a:r>
              <a:rPr sz="2500" b="1" spc="25" dirty="0"/>
              <a:t> </a:t>
            </a:r>
            <a:r>
              <a:rPr sz="2500" b="1" spc="-10" dirty="0"/>
              <a:t>for</a:t>
            </a:r>
            <a:r>
              <a:rPr sz="2500" b="1" spc="55" dirty="0"/>
              <a:t> </a:t>
            </a:r>
            <a:r>
              <a:rPr sz="2500" b="1" spc="-5" dirty="0"/>
              <a:t>background- </a:t>
            </a:r>
            <a:r>
              <a:rPr sz="2500" b="1" spc="-610" dirty="0"/>
              <a:t> </a:t>
            </a:r>
            <a:r>
              <a:rPr sz="2500" b="1" spc="-5" dirty="0"/>
              <a:t>size</a:t>
            </a:r>
            <a:r>
              <a:rPr sz="2500" b="1" spc="35" dirty="0"/>
              <a:t> </a:t>
            </a:r>
            <a:r>
              <a:rPr sz="2500" b="1" spc="-5" dirty="0"/>
              <a:t>are</a:t>
            </a:r>
            <a:r>
              <a:rPr sz="2500" b="1" dirty="0"/>
              <a:t> </a:t>
            </a:r>
            <a:r>
              <a:rPr sz="2500" b="1" spc="-5" dirty="0"/>
              <a:t>contain</a:t>
            </a:r>
            <a:r>
              <a:rPr sz="2500" b="1" spc="45" dirty="0"/>
              <a:t> </a:t>
            </a:r>
            <a:r>
              <a:rPr sz="2500" b="1" spc="-5" dirty="0"/>
              <a:t>and</a:t>
            </a:r>
            <a:r>
              <a:rPr sz="2500" b="1" spc="-15" dirty="0"/>
              <a:t> </a:t>
            </a:r>
            <a:r>
              <a:rPr sz="2500" b="1" spc="-25" dirty="0"/>
              <a:t>cover.</a:t>
            </a:r>
            <a:endParaRPr sz="25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536244" y="1210560"/>
            <a:ext cx="1972310" cy="573341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5" dirty="0">
                <a:latin typeface="Times New Roman"/>
                <a:cs typeface="Times New Roman"/>
              </a:rPr>
              <a:t>&lt;!DOCTYPE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20" dirty="0">
                <a:latin typeface="Times New Roman"/>
                <a:cs typeface="Times New Roman"/>
              </a:rPr>
              <a:t>&lt;html&gt;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.div1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 marR="431800">
              <a:lnSpc>
                <a:spcPct val="120000"/>
              </a:lnSpc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 marR="5080" algn="just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background: </a:t>
            </a:r>
            <a:r>
              <a:rPr sz="1200" spc="-15" dirty="0">
                <a:latin typeface="Times New Roman"/>
                <a:cs typeface="Times New Roman"/>
              </a:rPr>
              <a:t>url(img_flwr.gif);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background-repeat: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contain;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.div2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border: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 marR="993140">
              <a:lnSpc>
                <a:spcPct val="12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 </a:t>
            </a:r>
            <a:r>
              <a:rPr sz="1200" spc="-2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 marR="25400">
              <a:lnSpc>
                <a:spcPct val="120000"/>
              </a:lnSpc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background-size: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latin typeface="Times New Roman"/>
                <a:cs typeface="Times New Roman"/>
              </a:rPr>
              <a:t>}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.div3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{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Times New Roman"/>
                <a:cs typeface="Times New Roman"/>
              </a:rPr>
              <a:t>border: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1px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solid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black;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height: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120px;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width: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150px;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background: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url(img_flwr.gif);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background-repeat: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no-repeat;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134360"/>
            <a:ext cx="4187825" cy="485521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5" dirty="0">
                <a:latin typeface="Times New Roman"/>
                <a:cs typeface="Times New Roman"/>
              </a:rPr>
              <a:t>&lt;/style&gt;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contain:&lt;/h2&gt;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class="div1"&gt;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&lt;h2&gt;background-size: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cover:&lt;/h2&gt;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class="div2"&gt;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ipsum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latin typeface="Times New Roman"/>
                <a:cs typeface="Times New Roman"/>
              </a:rPr>
              <a:t>&lt;h2&gt;No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background-size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defined:&lt;/h2&gt;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class="div3"&gt;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amet.&lt;/p&gt;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&lt;p&gt;Original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image:&lt;/p&gt;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30" dirty="0">
                <a:latin typeface="Times New Roman"/>
                <a:cs typeface="Times New Roman"/>
              </a:rPr>
              <a:t>&lt;img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src="img_flwr.gif"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alt="Flowers"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width="224"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height="162"&gt;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16276" y="358961"/>
            <a:ext cx="4718685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5" dirty="0"/>
              <a:t> </a:t>
            </a:r>
            <a:r>
              <a:rPr b="1" dirty="0"/>
              <a:t>background-origin</a:t>
            </a:r>
            <a:r>
              <a:rPr b="1" spc="-8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761605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background-origin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property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specifies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where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positioned.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 dirty="0">
              <a:latin typeface="Constantia"/>
              <a:cs typeface="Constantia"/>
            </a:endParaRPr>
          </a:p>
          <a:p>
            <a:pPr marL="287020" marR="26352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20" dirty="0">
                <a:latin typeface="Constantia"/>
                <a:cs typeface="Constantia"/>
              </a:rPr>
              <a:t>image </a:t>
            </a:r>
            <a:r>
              <a:rPr sz="2600" spc="-5" dirty="0">
                <a:latin typeface="Constantia"/>
                <a:cs typeface="Constantia"/>
              </a:rPr>
              <a:t>starts </a:t>
            </a:r>
            <a:r>
              <a:rPr sz="2600" spc="-30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 dirty="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(default) </a:t>
            </a:r>
            <a:r>
              <a:rPr sz="2600" spc="-5" dirty="0">
                <a:latin typeface="Constantia"/>
                <a:cs typeface="Constantia"/>
              </a:rPr>
              <a:t>the </a:t>
            </a:r>
            <a:r>
              <a:rPr sz="2600" spc="-15" dirty="0">
                <a:latin typeface="Constantia"/>
                <a:cs typeface="Constantia"/>
              </a:rPr>
              <a:t>background image </a:t>
            </a:r>
            <a:r>
              <a:rPr sz="2600" spc="-10" dirty="0">
                <a:latin typeface="Constantia"/>
                <a:cs typeface="Constantia"/>
              </a:rPr>
              <a:t>starts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left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r>
              <a:rPr sz="2600" spc="-25" dirty="0">
                <a:latin typeface="Constantia"/>
                <a:cs typeface="Constantia"/>
              </a:rPr>
              <a:t> edge</a:t>
            </a:r>
            <a:endParaRPr sz="2600" dirty="0">
              <a:latin typeface="Constantia"/>
              <a:cs typeface="Constantia"/>
            </a:endParaRPr>
          </a:p>
          <a:p>
            <a:pPr marL="287020" marR="12763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image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upper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left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corner</a:t>
            </a:r>
            <a:r>
              <a:rPr sz="2600" spc="-1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4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0183"/>
            <a:ext cx="2250440" cy="478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&lt;html&gt;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>
              <a:latin typeface="Constantia"/>
              <a:cs typeface="Constantia"/>
            </a:endParaRPr>
          </a:p>
          <a:p>
            <a:pPr marL="12700" marR="1453515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&lt;style&gt;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#example1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</a:t>
            </a:r>
            <a:endParaRPr sz="120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#example2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8900" algn="just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-5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 black;</a:t>
            </a:r>
            <a:endParaRPr sz="1200">
              <a:latin typeface="Constantia"/>
              <a:cs typeface="Constantia"/>
            </a:endParaRPr>
          </a:p>
          <a:p>
            <a:pPr marL="85725" algn="just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68580" algn="just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background-repeat: 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border-box;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onstantia"/>
                <a:cs typeface="Constantia"/>
              </a:rPr>
              <a:t>#example3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{</a:t>
            </a:r>
            <a:endParaRPr sz="1200">
              <a:latin typeface="Constantia"/>
              <a:cs typeface="Constantia"/>
            </a:endParaRPr>
          </a:p>
          <a:p>
            <a:pPr marL="85725" marR="572770" indent="254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bo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dirty="0">
                <a:latin typeface="Constantia"/>
                <a:cs typeface="Constantia"/>
              </a:rPr>
              <a:t>er: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0</a:t>
            </a:r>
            <a:r>
              <a:rPr sz="1200" spc="-25" dirty="0">
                <a:latin typeface="Constantia"/>
                <a:cs typeface="Constantia"/>
              </a:rPr>
              <a:t>p</a:t>
            </a:r>
            <a:r>
              <a:rPr sz="1200" dirty="0">
                <a:latin typeface="Constantia"/>
                <a:cs typeface="Constantia"/>
              </a:rPr>
              <a:t>x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ol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d black;  </a:t>
            </a:r>
            <a:r>
              <a:rPr sz="1200" spc="-10" dirty="0">
                <a:latin typeface="Constantia"/>
                <a:cs typeface="Constantia"/>
              </a:rPr>
              <a:t>padding:</a:t>
            </a:r>
            <a:r>
              <a:rPr sz="1200" spc="30" dirty="0">
                <a:latin typeface="Constantia"/>
                <a:cs typeface="Constantia"/>
              </a:rPr>
              <a:t> </a:t>
            </a:r>
            <a:r>
              <a:rPr sz="1200" spc="-15" dirty="0">
                <a:latin typeface="Constantia"/>
                <a:cs typeface="Constantia"/>
              </a:rPr>
              <a:t>35px;</a:t>
            </a:r>
            <a:endParaRPr sz="1200">
              <a:latin typeface="Constantia"/>
              <a:cs typeface="Constantia"/>
            </a:endParaRPr>
          </a:p>
          <a:p>
            <a:pPr marL="88900" marR="5080">
              <a:lnSpc>
                <a:spcPct val="100000"/>
              </a:lnSpc>
            </a:pPr>
            <a:r>
              <a:rPr sz="1200" spc="-10" dirty="0">
                <a:latin typeface="Constantia"/>
                <a:cs typeface="Constantia"/>
              </a:rPr>
              <a:t>background:</a:t>
            </a:r>
            <a:r>
              <a:rPr sz="1200" spc="1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url(img_flwr.gif);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background-repeat:</a:t>
            </a:r>
            <a:r>
              <a:rPr sz="1200" spc="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no-repeat; </a:t>
            </a:r>
            <a:r>
              <a:rPr sz="120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background-origin:</a:t>
            </a:r>
            <a:r>
              <a:rPr sz="1200" spc="4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content-box;</a:t>
            </a:r>
            <a:endParaRPr sz="12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}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911479"/>
            <a:ext cx="7999095" cy="581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195"/>
              </a:lnSpc>
              <a:spcBef>
                <a:spcPts val="105"/>
              </a:spcBef>
            </a:pPr>
            <a:r>
              <a:rPr sz="1000" dirty="0">
                <a:latin typeface="Constantia"/>
                <a:cs typeface="Constantia"/>
              </a:rPr>
              <a:t>&lt;/style&gt;</a:t>
            </a:r>
            <a:endParaRPr sz="1000">
              <a:latin typeface="Constantia"/>
              <a:cs typeface="Constantia"/>
            </a:endParaRPr>
          </a:p>
          <a:p>
            <a:pPr marL="12700">
              <a:lnSpc>
                <a:spcPts val="1435"/>
              </a:lnSpc>
            </a:pPr>
            <a:r>
              <a:rPr sz="1200" spc="-10" dirty="0">
                <a:latin typeface="Times New Roman"/>
                <a:cs typeface="Times New Roman"/>
              </a:rPr>
              <a:t>&lt;/head&gt;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&lt;h1&gt;The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Property&lt;/h1&gt;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&lt;p&gt;No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background-origin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(padding-box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default):&lt;/p&gt;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id="example1"&gt;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ts val="1150"/>
              </a:lnSpc>
              <a:spcBef>
                <a:spcPts val="28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  <a:spcBef>
                <a:spcPts val="10"/>
              </a:spcBef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enim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border-box:&lt;/p&gt;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id="example2"&gt;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ipsum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sit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amet,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consectetuer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sed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diam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nonummy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laoreet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magna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erat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volutpat.&lt;/p&gt;</a:t>
            </a:r>
            <a:endParaRPr sz="1200">
              <a:latin typeface="Times New Roman"/>
              <a:cs typeface="Times New Roman"/>
            </a:endParaRPr>
          </a:p>
          <a:p>
            <a:pPr marL="287020" marR="548005" indent="-198120">
              <a:lnSpc>
                <a:spcPts val="1150"/>
              </a:lnSpc>
              <a:spcBef>
                <a:spcPts val="285"/>
              </a:spcBef>
            </a:pPr>
            <a:r>
              <a:rPr sz="1200" spc="-5" dirty="0">
                <a:latin typeface="Times New Roman"/>
                <a:cs typeface="Times New Roman"/>
              </a:rPr>
              <a:t>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enim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&lt;p&gt;background-origin:</a:t>
            </a:r>
            <a:r>
              <a:rPr sz="1200" spc="1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content-box:&lt;/p&gt;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&lt;div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id="example3"&gt;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Times New Roman"/>
                <a:cs typeface="Times New Roman"/>
              </a:rPr>
              <a:t>&lt;h2&gt;Lorem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Ipsum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Dolor&lt;/h2&gt;</a:t>
            </a:r>
            <a:endParaRPr sz="1200">
              <a:latin typeface="Times New Roman"/>
              <a:cs typeface="Times New Roman"/>
            </a:endParaRPr>
          </a:p>
          <a:p>
            <a:pPr marL="287020" marR="5080" indent="-198120">
              <a:lnSpc>
                <a:spcPct val="80000"/>
              </a:lnSpc>
              <a:spcBef>
                <a:spcPts val="290"/>
              </a:spcBef>
            </a:pPr>
            <a:r>
              <a:rPr sz="1200" spc="-5" dirty="0">
                <a:latin typeface="Times New Roman"/>
                <a:cs typeface="Times New Roman"/>
              </a:rPr>
              <a:t>&lt;p&gt;Lorem </a:t>
            </a:r>
            <a:r>
              <a:rPr sz="1200" spc="-15" dirty="0">
                <a:latin typeface="Times New Roman"/>
                <a:cs typeface="Times New Roman"/>
              </a:rPr>
              <a:t>ipsum </a:t>
            </a:r>
            <a:r>
              <a:rPr sz="1200" spc="-5" dirty="0">
                <a:latin typeface="Times New Roman"/>
                <a:cs typeface="Times New Roman"/>
              </a:rPr>
              <a:t>dolor </a:t>
            </a:r>
            <a:r>
              <a:rPr sz="1200" spc="-25" dirty="0">
                <a:latin typeface="Times New Roman"/>
                <a:cs typeface="Times New Roman"/>
              </a:rPr>
              <a:t>sit </a:t>
            </a:r>
            <a:r>
              <a:rPr sz="1200" spc="-10" dirty="0">
                <a:latin typeface="Times New Roman"/>
                <a:cs typeface="Times New Roman"/>
              </a:rPr>
              <a:t>amet, </a:t>
            </a:r>
            <a:r>
              <a:rPr sz="1200" dirty="0">
                <a:latin typeface="Times New Roman"/>
                <a:cs typeface="Times New Roman"/>
              </a:rPr>
              <a:t>consectetuer </a:t>
            </a:r>
            <a:r>
              <a:rPr sz="1200" spc="-15" dirty="0">
                <a:latin typeface="Times New Roman"/>
                <a:cs typeface="Times New Roman"/>
              </a:rPr>
              <a:t>adipiscing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elit, </a:t>
            </a:r>
            <a:r>
              <a:rPr sz="1200" spc="-10" dirty="0">
                <a:latin typeface="Times New Roman"/>
                <a:cs typeface="Times New Roman"/>
              </a:rPr>
              <a:t>sed </a:t>
            </a:r>
            <a:r>
              <a:rPr sz="1200" spc="-15" dirty="0">
                <a:latin typeface="Times New Roman"/>
                <a:cs typeface="Times New Roman"/>
              </a:rPr>
              <a:t>diam nonummy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nibh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euismod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tincidunt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10" dirty="0">
                <a:latin typeface="Times New Roman"/>
                <a:cs typeface="Times New Roman"/>
              </a:rPr>
              <a:t>laoreet </a:t>
            </a:r>
            <a:r>
              <a:rPr sz="1200" spc="-5" dirty="0">
                <a:latin typeface="Times New Roman"/>
                <a:cs typeface="Times New Roman"/>
              </a:rPr>
              <a:t>dolore </a:t>
            </a:r>
            <a:r>
              <a:rPr sz="1200" spc="-20" dirty="0">
                <a:latin typeface="Times New Roman"/>
                <a:cs typeface="Times New Roman"/>
              </a:rPr>
              <a:t>magna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aliquam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eratvolutpat.&lt;/p&gt;</a:t>
            </a:r>
            <a:endParaRPr sz="1200">
              <a:latin typeface="Times New Roman"/>
              <a:cs typeface="Times New Roman"/>
            </a:endParaRPr>
          </a:p>
          <a:p>
            <a:pPr marL="8890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&lt;p&gt;Ut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wisi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enim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minim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veniam,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quis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nostrud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exerci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tation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ullamcorper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suscipit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lobortis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nisl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aliquip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ex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commodo</a:t>
            </a:r>
            <a:endParaRPr sz="1200">
              <a:latin typeface="Times New Roman"/>
              <a:cs typeface="Times New Roman"/>
            </a:endParaRPr>
          </a:p>
          <a:p>
            <a:pPr marL="287020">
              <a:lnSpc>
                <a:spcPts val="1295"/>
              </a:lnSpc>
            </a:pPr>
            <a:r>
              <a:rPr sz="1200" spc="-5" dirty="0">
                <a:latin typeface="Times New Roman"/>
                <a:cs typeface="Times New Roman"/>
              </a:rPr>
              <a:t>consequat.&lt;/p&gt;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Times New Roman"/>
                <a:cs typeface="Times New Roman"/>
              </a:rPr>
              <a:t>&lt;/div&gt;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Times New Roman"/>
                <a:cs typeface="Times New Roman"/>
              </a:rPr>
              <a:t>&lt;/body&gt;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spc="-15" dirty="0">
                <a:latin typeface="Times New Roman"/>
                <a:cs typeface="Times New Roman"/>
              </a:rPr>
              <a:t>&lt;/html&gt;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4797425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25" dirty="0">
                <a:latin typeface="Calibri"/>
                <a:cs typeface="Calibri"/>
              </a:rPr>
              <a:t>Autoplay</a:t>
            </a:r>
            <a:r>
              <a:rPr sz="5000" spc="-30" dirty="0">
                <a:latin typeface="Calibri"/>
                <a:cs typeface="Calibri"/>
              </a:rPr>
              <a:t> Attribute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700860"/>
            <a:ext cx="7677150" cy="434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14" dirty="0">
                <a:latin typeface="Constantia"/>
                <a:cs typeface="Constantia"/>
              </a:rPr>
              <a:t>To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automatically,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use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attribute: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20" dirty="0">
                <a:latin typeface="Constantia"/>
                <a:cs typeface="Constantia"/>
              </a:rPr>
              <a:t>&lt;source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Constantia"/>
              <a:cs typeface="Constantia"/>
            </a:endParaRPr>
          </a:p>
          <a:p>
            <a:pPr marL="287020" indent="-274320">
              <a:lnSpc>
                <a:spcPts val="2595"/>
              </a:lnSpc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Add</a:t>
            </a:r>
            <a:r>
              <a:rPr sz="2400" spc="1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muted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after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autoplay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let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your</a:t>
            </a:r>
            <a:r>
              <a:rPr sz="2400" spc="-18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start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playing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595"/>
              </a:lnSpc>
            </a:pPr>
            <a:r>
              <a:rPr sz="2400" spc="-10" dirty="0">
                <a:latin typeface="Constantia"/>
                <a:cs typeface="Constantia"/>
              </a:rPr>
              <a:t>automatically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(but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muted):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C00000"/>
                </a:solidFill>
                <a:latin typeface="Constantia"/>
                <a:cs typeface="Constantia"/>
              </a:rPr>
              <a:t>Example: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onstantia"/>
                <a:cs typeface="Constantia"/>
              </a:rPr>
              <a:t>&lt;video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width="320"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height="240"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autoplay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muted&gt;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onstantia"/>
                <a:cs typeface="Constantia"/>
              </a:rPr>
              <a:t>&lt;source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src="movie.mp4"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type="video/mp4"&gt;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nstantia"/>
                <a:cs typeface="Constantia"/>
              </a:rPr>
              <a:t>&lt;/video&gt;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0" y="924271"/>
            <a:ext cx="8077200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/>
              <a:t>CSS</a:t>
            </a:r>
            <a:r>
              <a:rPr b="1" spc="-30" dirty="0"/>
              <a:t> </a:t>
            </a:r>
            <a:r>
              <a:rPr b="1" dirty="0"/>
              <a:t>background-clip</a:t>
            </a:r>
            <a:r>
              <a:rPr b="1" spc="-105" dirty="0"/>
              <a:t> </a:t>
            </a:r>
            <a:r>
              <a:rPr b="1" spc="5" dirty="0"/>
              <a:t>Property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570470" cy="390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4356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CSS </a:t>
            </a:r>
            <a:r>
              <a:rPr sz="2600" spc="-15" dirty="0">
                <a:latin typeface="Constantia"/>
                <a:cs typeface="Constantia"/>
              </a:rPr>
              <a:t>background-clip </a:t>
            </a:r>
            <a:r>
              <a:rPr sz="2600" spc="-20" dirty="0">
                <a:latin typeface="Constantia"/>
                <a:cs typeface="Constantia"/>
              </a:rPr>
              <a:t>property </a:t>
            </a:r>
            <a:r>
              <a:rPr sz="2600" dirty="0">
                <a:latin typeface="Constantia"/>
                <a:cs typeface="Constantia"/>
              </a:rPr>
              <a:t>specifies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painting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The</a:t>
            </a:r>
            <a:r>
              <a:rPr sz="2600" b="1" spc="-8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property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takes</a:t>
            </a:r>
            <a:r>
              <a:rPr sz="2600" b="1" spc="-9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three</a:t>
            </a:r>
            <a:r>
              <a:rPr sz="2600" b="1" spc="-10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different</a:t>
            </a:r>
            <a:r>
              <a:rPr sz="2600" b="1" spc="-6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values: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border-box</a:t>
            </a:r>
            <a:r>
              <a:rPr sz="2600" spc="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(default)</a:t>
            </a:r>
            <a:r>
              <a:rPr sz="2600" spc="1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6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border</a:t>
            </a:r>
            <a:endParaRPr sz="2600" dirty="0">
              <a:latin typeface="Constantia"/>
              <a:cs typeface="Constantia"/>
            </a:endParaRPr>
          </a:p>
          <a:p>
            <a:pPr marL="287020" marR="5778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padding-box </a:t>
            </a:r>
            <a:r>
              <a:rPr sz="2600" spc="-5" dirty="0">
                <a:latin typeface="Constantia"/>
                <a:cs typeface="Constantia"/>
              </a:rPr>
              <a:t>- the </a:t>
            </a:r>
            <a:r>
              <a:rPr sz="2600" spc="-15" dirty="0">
                <a:latin typeface="Constantia"/>
                <a:cs typeface="Constantia"/>
              </a:rPr>
              <a:t>background </a:t>
            </a:r>
            <a:r>
              <a:rPr sz="2600" spc="-5" dirty="0">
                <a:latin typeface="Constantia"/>
                <a:cs typeface="Constantia"/>
              </a:rPr>
              <a:t>is </a:t>
            </a:r>
            <a:r>
              <a:rPr sz="2600" spc="-15" dirty="0">
                <a:latin typeface="Constantia"/>
                <a:cs typeface="Constantia"/>
              </a:rPr>
              <a:t>painted </a:t>
            </a:r>
            <a:r>
              <a:rPr sz="2600" spc="-35" dirty="0">
                <a:latin typeface="Constantia"/>
                <a:cs typeface="Constantia"/>
              </a:rPr>
              <a:t>to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outside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edge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padding</a:t>
            </a:r>
            <a:endParaRPr sz="2600" dirty="0">
              <a:latin typeface="Constantia"/>
              <a:cs typeface="Constantia"/>
            </a:endParaRPr>
          </a:p>
          <a:p>
            <a:pPr marL="287020" marR="19685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content-box 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background</a:t>
            </a:r>
            <a:r>
              <a:rPr sz="2600" spc="7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painted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within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40" dirty="0">
                <a:latin typeface="Constantia"/>
                <a:cs typeface="Constantia"/>
              </a:rPr>
              <a:t>box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051687"/>
            <a:ext cx="2475865" cy="49339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latin typeface="Constantia"/>
                <a:cs typeface="Constantia"/>
              </a:rPr>
              <a:t>&lt;!DOCTYPE</a:t>
            </a:r>
            <a:r>
              <a:rPr sz="1400" spc="-1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&lt;html&gt;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&lt;head&gt;</a:t>
            </a:r>
            <a:endParaRPr sz="1400">
              <a:latin typeface="Constantia"/>
              <a:cs typeface="Constantia"/>
            </a:endParaRPr>
          </a:p>
          <a:p>
            <a:pPr marL="12700" marR="154940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&lt;style&gt; </a:t>
            </a:r>
            <a:r>
              <a:rPr sz="1400" spc="-10" dirty="0">
                <a:latin typeface="Constantia"/>
                <a:cs typeface="Constantia"/>
              </a:rPr>
              <a:t> #example1</a:t>
            </a:r>
            <a:r>
              <a:rPr sz="1400" spc="-2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#example2</a:t>
            </a:r>
            <a:r>
              <a:rPr sz="1400" spc="10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080" indent="2540">
              <a:lnSpc>
                <a:spcPct val="100000"/>
              </a:lnSpc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3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background:</a:t>
            </a:r>
            <a:r>
              <a:rPr sz="1400" spc="3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60" dirty="0">
                <a:latin typeface="Constantia"/>
                <a:cs typeface="Constantia"/>
              </a:rPr>
              <a:t> </a:t>
            </a:r>
            <a:r>
              <a:rPr sz="1400" spc="-15" dirty="0">
                <a:latin typeface="Constantia"/>
                <a:cs typeface="Constantia"/>
              </a:rPr>
              <a:t>padding-box;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#example3</a:t>
            </a:r>
            <a:r>
              <a:rPr sz="1400" spc="15" dirty="0">
                <a:latin typeface="Constantia"/>
                <a:cs typeface="Constantia"/>
              </a:rPr>
              <a:t> </a:t>
            </a:r>
            <a:r>
              <a:rPr sz="1400" spc="-5" dirty="0">
                <a:latin typeface="Constantia"/>
                <a:cs typeface="Constantia"/>
              </a:rPr>
              <a:t>{</a:t>
            </a:r>
            <a:endParaRPr sz="1400">
              <a:latin typeface="Constantia"/>
              <a:cs typeface="Constantia"/>
            </a:endParaRPr>
          </a:p>
          <a:p>
            <a:pPr marL="97790" marR="386715" indent="2540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latin typeface="Constantia"/>
                <a:cs typeface="Constantia"/>
              </a:rPr>
              <a:t>border:</a:t>
            </a:r>
            <a:r>
              <a:rPr sz="1400" spc="4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10px</a:t>
            </a:r>
            <a:r>
              <a:rPr sz="1400" spc="-50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dotted</a:t>
            </a:r>
            <a:r>
              <a:rPr sz="1400" spc="7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black; </a:t>
            </a:r>
            <a:r>
              <a:rPr sz="1400" spc="-335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padding:</a:t>
            </a:r>
            <a:r>
              <a:rPr sz="1400" spc="50" dirty="0">
                <a:latin typeface="Constantia"/>
                <a:cs typeface="Constantia"/>
              </a:rPr>
              <a:t> </a:t>
            </a:r>
            <a:r>
              <a:rPr sz="1400" spc="-25" dirty="0">
                <a:latin typeface="Constantia"/>
                <a:cs typeface="Constantia"/>
              </a:rPr>
              <a:t>35px; </a:t>
            </a:r>
            <a:r>
              <a:rPr sz="1400" spc="-20" dirty="0">
                <a:latin typeface="Constantia"/>
                <a:cs typeface="Constantia"/>
              </a:rPr>
              <a:t> </a:t>
            </a:r>
            <a:r>
              <a:rPr sz="1400" spc="-10" dirty="0">
                <a:latin typeface="Constantia"/>
                <a:cs typeface="Constantia"/>
              </a:rPr>
              <a:t>background:</a:t>
            </a:r>
            <a:r>
              <a:rPr sz="1400" spc="2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yellow;</a:t>
            </a:r>
            <a:endParaRPr sz="1400">
              <a:latin typeface="Constantia"/>
              <a:cs typeface="Constantia"/>
            </a:endParaRPr>
          </a:p>
          <a:p>
            <a:pPr marL="100965">
              <a:lnSpc>
                <a:spcPct val="100000"/>
              </a:lnSpc>
            </a:pPr>
            <a:r>
              <a:rPr sz="1400" spc="-10" dirty="0">
                <a:latin typeface="Constantia"/>
                <a:cs typeface="Constantia"/>
              </a:rPr>
              <a:t>background-clip:</a:t>
            </a:r>
            <a:r>
              <a:rPr sz="1400" spc="55" dirty="0">
                <a:latin typeface="Constantia"/>
                <a:cs typeface="Constantia"/>
              </a:rPr>
              <a:t> </a:t>
            </a:r>
            <a:r>
              <a:rPr sz="1400" spc="-20" dirty="0">
                <a:latin typeface="Constantia"/>
                <a:cs typeface="Constantia"/>
              </a:rPr>
              <a:t>content-box;</a:t>
            </a:r>
            <a:endParaRPr sz="1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Constantia"/>
                <a:cs typeface="Constantia"/>
              </a:rPr>
              <a:t>}</a:t>
            </a:r>
            <a:endParaRPr sz="1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211168"/>
            <a:ext cx="7977505" cy="55600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5" dirty="0">
                <a:latin typeface="Constantia"/>
                <a:cs typeface="Constantia"/>
              </a:rPr>
              <a:t>&lt;/style&gt;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&lt;/head&gt;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&lt;body&gt;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&lt;h1&gt;The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Property&lt;/h1&gt;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latin typeface="Constantia"/>
                <a:cs typeface="Constantia"/>
              </a:rPr>
              <a:t>&lt;p&gt;No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background-clip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(border-box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is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default):&lt;/p&gt;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id="example1"&gt;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padding-box:&lt;/p&gt;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id="example2"&gt;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70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onstantia"/>
                <a:cs typeface="Constantia"/>
              </a:rPr>
              <a:t>&lt;p&gt;background-clip: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content-box:&lt;/p&gt;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&lt;div</a:t>
            </a:r>
            <a:r>
              <a:rPr sz="1100" spc="-3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id="example3"&gt;</a:t>
            </a:r>
            <a:endParaRPr sz="1100">
              <a:latin typeface="Constantia"/>
              <a:cs typeface="Constantia"/>
            </a:endParaRPr>
          </a:p>
          <a:p>
            <a:pPr marL="8255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&lt;h2&gt;Lorem</a:t>
            </a:r>
            <a:r>
              <a:rPr sz="1100" spc="-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Ipsum</a:t>
            </a:r>
            <a:r>
              <a:rPr sz="1100" spc="-4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Dolor&lt;/h2&gt;</a:t>
            </a:r>
            <a:endParaRPr sz="1100">
              <a:latin typeface="Constantia"/>
              <a:cs typeface="Constantia"/>
            </a:endParaRPr>
          </a:p>
          <a:p>
            <a:pPr marL="287020" marR="5080" indent="-20447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&lt;p&gt;Lorem ipsum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dolor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sit</a:t>
            </a:r>
            <a:r>
              <a:rPr sz="1100" spc="2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amet, </a:t>
            </a:r>
            <a:r>
              <a:rPr sz="1100" spc="-5" dirty="0">
                <a:latin typeface="Constantia"/>
                <a:cs typeface="Constantia"/>
              </a:rPr>
              <a:t>consectetuer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adipiscing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elit,</a:t>
            </a:r>
            <a:r>
              <a:rPr sz="1100" dirty="0">
                <a:latin typeface="Constantia"/>
                <a:cs typeface="Constantia"/>
              </a:rPr>
              <a:t> sed</a:t>
            </a:r>
            <a:r>
              <a:rPr sz="1100" spc="-5" dirty="0">
                <a:latin typeface="Constantia"/>
                <a:cs typeface="Constantia"/>
              </a:rPr>
              <a:t> diam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nonummy</a:t>
            </a:r>
            <a:r>
              <a:rPr sz="1100" spc="-3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nibh</a:t>
            </a:r>
            <a:r>
              <a:rPr sz="1100" spc="-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euismod </a:t>
            </a:r>
            <a:r>
              <a:rPr sz="1100" spc="-5" dirty="0">
                <a:latin typeface="Constantia"/>
                <a:cs typeface="Constantia"/>
              </a:rPr>
              <a:t>tincidunt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ut</a:t>
            </a:r>
            <a:r>
              <a:rPr sz="1100" spc="15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laoreet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dolore</a:t>
            </a:r>
            <a:r>
              <a:rPr sz="1100" spc="5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magna </a:t>
            </a:r>
            <a:r>
              <a:rPr sz="110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aliquam</a:t>
            </a:r>
            <a:r>
              <a:rPr sz="1100" spc="-10" dirty="0">
                <a:latin typeface="Constantia"/>
                <a:cs typeface="Constantia"/>
              </a:rPr>
              <a:t> </a:t>
            </a:r>
            <a:r>
              <a:rPr sz="1100" dirty="0">
                <a:latin typeface="Constantia"/>
                <a:cs typeface="Constantia"/>
              </a:rPr>
              <a:t>erat</a:t>
            </a:r>
            <a:r>
              <a:rPr sz="1100" spc="-20" dirty="0">
                <a:latin typeface="Constantia"/>
                <a:cs typeface="Constantia"/>
              </a:rPr>
              <a:t> </a:t>
            </a:r>
            <a:r>
              <a:rPr sz="1100" spc="-5" dirty="0">
                <a:latin typeface="Constantia"/>
                <a:cs typeface="Constantia"/>
              </a:rPr>
              <a:t>volutpat.&lt;/p&gt;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spc="-5" dirty="0">
                <a:latin typeface="Constantia"/>
                <a:cs typeface="Constantia"/>
              </a:rPr>
              <a:t>&lt;/div&gt;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&lt;/body&gt;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latin typeface="Constantia"/>
                <a:cs typeface="Constantia"/>
              </a:rPr>
              <a:t>&lt;/html&gt;</a:t>
            </a:r>
            <a:endParaRPr sz="11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3400" y="999864"/>
            <a:ext cx="4750181" cy="752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spc="5" dirty="0"/>
              <a:t>B</a:t>
            </a:r>
            <a:r>
              <a:rPr b="1" spc="10" dirty="0"/>
              <a:t>oots</a:t>
            </a:r>
            <a:r>
              <a:rPr b="1" spc="-15" dirty="0"/>
              <a:t>t</a:t>
            </a:r>
            <a:r>
              <a:rPr b="1" dirty="0"/>
              <a:t>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822565" cy="45980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is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free</a:t>
            </a:r>
            <a:r>
              <a:rPr sz="3200" spc="-4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front-end</a:t>
            </a:r>
            <a:r>
              <a:rPr sz="3200" spc="4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framework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faster</a:t>
            </a:r>
            <a:r>
              <a:rPr sz="3200" spc="-13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640" dirty="0">
                <a:latin typeface="Constantia"/>
                <a:cs typeface="Constantia"/>
              </a:rPr>
              <a:t> </a:t>
            </a:r>
            <a:r>
              <a:rPr sz="3200" dirty="0">
                <a:latin typeface="Constantia"/>
                <a:cs typeface="Constantia"/>
              </a:rPr>
              <a:t>easier</a:t>
            </a:r>
            <a:r>
              <a:rPr sz="3200" spc="-160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web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development</a:t>
            </a:r>
            <a:endParaRPr sz="3200" dirty="0">
              <a:latin typeface="Constantia"/>
              <a:cs typeface="Constantia"/>
            </a:endParaRPr>
          </a:p>
          <a:p>
            <a:pPr marL="287020" marR="5334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 </a:t>
            </a:r>
            <a:r>
              <a:rPr sz="3200" spc="-10" dirty="0">
                <a:latin typeface="Constantia"/>
                <a:cs typeface="Constantia"/>
              </a:rPr>
              <a:t>includes </a:t>
            </a:r>
            <a:r>
              <a:rPr sz="3200" spc="-15" dirty="0">
                <a:latin typeface="Constantia"/>
                <a:cs typeface="Constantia"/>
              </a:rPr>
              <a:t>HTML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CSS </a:t>
            </a:r>
            <a:r>
              <a:rPr sz="3200" spc="-5" dirty="0">
                <a:latin typeface="Constantia"/>
                <a:cs typeface="Constantia"/>
              </a:rPr>
              <a:t>based design 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templates</a:t>
            </a:r>
            <a:r>
              <a:rPr sz="3200" spc="-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</a:t>
            </a:r>
            <a:r>
              <a:rPr sz="3200" spc="-95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typography,</a:t>
            </a:r>
            <a:r>
              <a:rPr sz="3200" spc="4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forms,</a:t>
            </a:r>
            <a:r>
              <a:rPr sz="3200" spc="2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buttons,</a:t>
            </a:r>
            <a:r>
              <a:rPr sz="32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tables, </a:t>
            </a:r>
            <a:r>
              <a:rPr sz="3200" spc="-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navigation,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modals,</a:t>
            </a:r>
            <a:r>
              <a:rPr sz="3200" spc="2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image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5" dirty="0">
                <a:latin typeface="Constantia"/>
                <a:cs typeface="Constantia"/>
              </a:rPr>
              <a:t>carousels</a:t>
            </a:r>
            <a:r>
              <a:rPr sz="3200" spc="-6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and </a:t>
            </a:r>
            <a:r>
              <a:rPr sz="3200" spc="-15" dirty="0">
                <a:latin typeface="Constantia"/>
                <a:cs typeface="Constantia"/>
              </a:rPr>
              <a:t>many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40" dirty="0">
                <a:latin typeface="Constantia"/>
                <a:cs typeface="Constantia"/>
              </a:rPr>
              <a:t>other,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well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as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optional</a:t>
            </a:r>
            <a:r>
              <a:rPr sz="3200" spc="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JavaScript</a:t>
            </a:r>
            <a:r>
              <a:rPr sz="3200" spc="-4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plugins</a:t>
            </a:r>
            <a:endParaRPr sz="3200" dirty="0">
              <a:latin typeface="Constantia"/>
              <a:cs typeface="Constantia"/>
            </a:endParaRPr>
          </a:p>
          <a:p>
            <a:pPr marL="287020" marR="522605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3200" spc="-15" dirty="0">
                <a:latin typeface="Constantia"/>
                <a:cs typeface="Constantia"/>
              </a:rPr>
              <a:t>Bootstrap</a:t>
            </a:r>
            <a:r>
              <a:rPr sz="3200" spc="-114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also</a:t>
            </a:r>
            <a:r>
              <a:rPr sz="3200" spc="-135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gives</a:t>
            </a:r>
            <a:r>
              <a:rPr sz="3200" spc="-110" dirty="0">
                <a:latin typeface="Constantia"/>
                <a:cs typeface="Constantia"/>
              </a:rPr>
              <a:t> </a:t>
            </a:r>
            <a:r>
              <a:rPr sz="3200" spc="-35" dirty="0">
                <a:latin typeface="Constantia"/>
                <a:cs typeface="Constantia"/>
              </a:rPr>
              <a:t>you </a:t>
            </a:r>
            <a:r>
              <a:rPr sz="3200" spc="-10" dirty="0">
                <a:latin typeface="Constantia"/>
                <a:cs typeface="Constantia"/>
              </a:rPr>
              <a:t>the</a:t>
            </a:r>
            <a:r>
              <a:rPr sz="3200" spc="-120" dirty="0">
                <a:latin typeface="Constantia"/>
                <a:cs typeface="Constantia"/>
              </a:rPr>
              <a:t> </a:t>
            </a:r>
            <a:r>
              <a:rPr sz="3200" spc="-5" dirty="0">
                <a:latin typeface="Constantia"/>
                <a:cs typeface="Constantia"/>
              </a:rPr>
              <a:t>ability</a:t>
            </a:r>
            <a:r>
              <a:rPr sz="3200" spc="-75" dirty="0">
                <a:latin typeface="Constantia"/>
                <a:cs typeface="Constantia"/>
              </a:rPr>
              <a:t> </a:t>
            </a:r>
            <a:r>
              <a:rPr sz="3200" spc="-30" dirty="0">
                <a:latin typeface="Constantia"/>
                <a:cs typeface="Constantia"/>
              </a:rPr>
              <a:t>to</a:t>
            </a:r>
            <a:r>
              <a:rPr sz="3200" spc="-105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easily</a:t>
            </a:r>
            <a:r>
              <a:rPr sz="3200" spc="-150" dirty="0">
                <a:latin typeface="Constantia"/>
                <a:cs typeface="Constantia"/>
              </a:rPr>
              <a:t> </a:t>
            </a:r>
            <a:r>
              <a:rPr sz="3200" spc="-25" dirty="0">
                <a:latin typeface="Constantia"/>
                <a:cs typeface="Constantia"/>
              </a:rPr>
              <a:t>create </a:t>
            </a:r>
            <a:r>
              <a:rPr sz="3200" spc="-635" dirty="0">
                <a:latin typeface="Constantia"/>
                <a:cs typeface="Constantia"/>
              </a:rPr>
              <a:t> </a:t>
            </a:r>
            <a:r>
              <a:rPr sz="3200" spc="-20" dirty="0">
                <a:latin typeface="Constantia"/>
                <a:cs typeface="Constantia"/>
              </a:rPr>
              <a:t>responsive</a:t>
            </a:r>
            <a:r>
              <a:rPr sz="3200" spc="-100" dirty="0">
                <a:latin typeface="Constantia"/>
                <a:cs typeface="Constantia"/>
              </a:rPr>
              <a:t> </a:t>
            </a:r>
            <a:r>
              <a:rPr sz="3200" spc="-10" dirty="0">
                <a:latin typeface="Constantia"/>
                <a:cs typeface="Constantia"/>
              </a:rPr>
              <a:t>designs</a:t>
            </a:r>
            <a:r>
              <a:rPr sz="2600" spc="-1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05000" y="969086"/>
            <a:ext cx="5562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Why</a:t>
            </a:r>
            <a:r>
              <a:rPr spc="-25" dirty="0"/>
              <a:t> </a:t>
            </a:r>
            <a:r>
              <a:rPr dirty="0"/>
              <a:t>Use</a:t>
            </a:r>
            <a:r>
              <a:rPr spc="-55" dirty="0"/>
              <a:t> </a:t>
            </a:r>
            <a:r>
              <a:rPr dirty="0"/>
              <a:t>Bootstrap?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4168140" cy="240411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20" dirty="0">
                <a:latin typeface="Constantia"/>
                <a:cs typeface="Constantia"/>
              </a:rPr>
              <a:t>Advantages</a:t>
            </a:r>
            <a:r>
              <a:rPr sz="2600" b="1" spc="-12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of</a:t>
            </a:r>
            <a:r>
              <a:rPr sz="2600" b="1" spc="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Bootstrap</a:t>
            </a:r>
            <a:r>
              <a:rPr sz="2600" spc="-10" dirty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Easy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features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5" dirty="0">
                <a:latin typeface="Constantia"/>
                <a:cs typeface="Constantia"/>
              </a:rPr>
              <a:t>M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10" dirty="0">
                <a:latin typeface="Constantia"/>
                <a:cs typeface="Constantia"/>
              </a:rPr>
              <a:t>bil</a:t>
            </a:r>
            <a:r>
              <a:rPr sz="2600" dirty="0">
                <a:latin typeface="Constantia"/>
                <a:cs typeface="Constantia"/>
              </a:rPr>
              <a:t>e</a:t>
            </a:r>
            <a:r>
              <a:rPr sz="2600" spc="-5" dirty="0">
                <a:latin typeface="Constantia"/>
                <a:cs typeface="Constantia"/>
              </a:rPr>
              <a:t>-</a:t>
            </a:r>
            <a:r>
              <a:rPr sz="2600" spc="50" dirty="0">
                <a:latin typeface="Constantia"/>
                <a:cs typeface="Constantia"/>
              </a:rPr>
              <a:t>f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5" dirty="0">
                <a:latin typeface="Constantia"/>
                <a:cs typeface="Constantia"/>
              </a:rPr>
              <a:t>r</a:t>
            </a:r>
            <a:r>
              <a:rPr sz="2600" spc="-5" dirty="0">
                <a:latin typeface="Constantia"/>
                <a:cs typeface="Constantia"/>
              </a:rPr>
              <a:t>st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ap</a:t>
            </a:r>
            <a:r>
              <a:rPr sz="2600" spc="-25" dirty="0">
                <a:latin typeface="Constantia"/>
                <a:cs typeface="Constantia"/>
              </a:rPr>
              <a:t>p</a:t>
            </a:r>
            <a:r>
              <a:rPr sz="2600" spc="-65" dirty="0">
                <a:latin typeface="Constantia"/>
                <a:cs typeface="Constantia"/>
              </a:rPr>
              <a:t>r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h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dirty="0">
                <a:latin typeface="Constantia"/>
                <a:cs typeface="Constantia"/>
              </a:rPr>
              <a:t>B</a:t>
            </a:r>
            <a:r>
              <a:rPr sz="2600" spc="-65" dirty="0">
                <a:latin typeface="Constantia"/>
                <a:cs typeface="Constantia"/>
              </a:rPr>
              <a:t>ro</a:t>
            </a:r>
            <a:r>
              <a:rPr sz="2600" spc="-5" dirty="0">
                <a:latin typeface="Constantia"/>
                <a:cs typeface="Constantia"/>
              </a:rPr>
              <a:t>wser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55" dirty="0">
                <a:latin typeface="Constantia"/>
                <a:cs typeface="Constantia"/>
              </a:rPr>
              <a:t>c</a:t>
            </a:r>
            <a:r>
              <a:rPr sz="2600" spc="-15" dirty="0">
                <a:latin typeface="Constantia"/>
                <a:cs typeface="Constantia"/>
              </a:rPr>
              <a:t>o</a:t>
            </a:r>
            <a:r>
              <a:rPr sz="2600" dirty="0">
                <a:latin typeface="Constantia"/>
                <a:cs typeface="Constantia"/>
              </a:rPr>
              <a:t>m</a:t>
            </a:r>
            <a:r>
              <a:rPr sz="2600" spc="-20" dirty="0">
                <a:latin typeface="Constantia"/>
                <a:cs typeface="Constantia"/>
              </a:rPr>
              <a:t>p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dirty="0">
                <a:latin typeface="Constantia"/>
                <a:cs typeface="Constantia"/>
              </a:rPr>
              <a:t>i</a:t>
            </a:r>
            <a:r>
              <a:rPr sz="2600" spc="-10" dirty="0">
                <a:latin typeface="Constantia"/>
                <a:cs typeface="Constantia"/>
              </a:rPr>
              <a:t>bility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7200" y="698118"/>
            <a:ext cx="86868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"/>
                <a:cs typeface="Calibri"/>
              </a:rPr>
              <a:t>Bootstrap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4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-Environment </a:t>
            </a:r>
            <a:r>
              <a:rPr spc="-10" dirty="0">
                <a:latin typeface="Calibri"/>
                <a:cs typeface="Calibri"/>
              </a:rPr>
              <a:t>Setup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7626350" cy="224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ways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start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using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our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web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600" spc="-210" dirty="0">
                <a:latin typeface="Constantia"/>
                <a:cs typeface="Constantia"/>
              </a:rPr>
              <a:t>W</a:t>
            </a:r>
            <a:r>
              <a:rPr sz="2600" spc="-5" dirty="0">
                <a:latin typeface="Constantia"/>
                <a:cs typeface="Constantia"/>
              </a:rPr>
              <a:t>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0" dirty="0">
                <a:latin typeface="Constantia"/>
                <a:cs typeface="Constantia"/>
              </a:rPr>
              <a:t>n: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CDN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Download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getbootstrap.com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67056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b="1" dirty="0">
                <a:latin typeface="Times New Roman"/>
                <a:cs typeface="Times New Roman"/>
              </a:rPr>
              <a:t>1.Bootstrap</a:t>
            </a:r>
            <a:r>
              <a:rPr b="1" spc="-125" dirty="0">
                <a:latin typeface="Times New Roman"/>
                <a:cs typeface="Times New Roman"/>
              </a:rPr>
              <a:t> </a:t>
            </a:r>
            <a:r>
              <a:rPr b="1" spc="-5" dirty="0">
                <a:latin typeface="Times New Roman"/>
                <a:cs typeface="Times New Roman"/>
              </a:rPr>
              <a:t>CDN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07340" y="1624964"/>
            <a:ext cx="8649335" cy="3978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marR="129539" indent="-274955">
              <a:lnSpc>
                <a:spcPct val="100000"/>
              </a:lnSpc>
              <a:spcBef>
                <a:spcPts val="10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  <a:tab pos="287655" algn="l"/>
              </a:tabLst>
            </a:pPr>
            <a:r>
              <a:rPr sz="1600" b="1" dirty="0">
                <a:latin typeface="Times New Roman"/>
                <a:cs typeface="Times New Roman"/>
              </a:rPr>
              <a:t>Bootstrap </a:t>
            </a:r>
            <a:r>
              <a:rPr sz="1600" b="1" spc="-5" dirty="0">
                <a:latin typeface="Times New Roman"/>
                <a:cs typeface="Times New Roman"/>
              </a:rPr>
              <a:t>CDN </a:t>
            </a:r>
            <a:r>
              <a:rPr sz="1600" spc="-10" dirty="0">
                <a:latin typeface="Times New Roman"/>
                <a:cs typeface="Times New Roman"/>
              </a:rPr>
              <a:t>where </a:t>
            </a:r>
            <a:r>
              <a:rPr sz="1600" spc="5" dirty="0">
                <a:latin typeface="Times New Roman"/>
                <a:cs typeface="Times New Roman"/>
              </a:rPr>
              <a:t>the </a:t>
            </a:r>
            <a:r>
              <a:rPr sz="1600" dirty="0">
                <a:latin typeface="Times New Roman"/>
                <a:cs typeface="Times New Roman"/>
              </a:rPr>
              <a:t>Bootstrap code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else,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dirty="0">
                <a:latin typeface="Times New Roman"/>
                <a:cs typeface="Times New Roman"/>
              </a:rPr>
              <a:t>can </a:t>
            </a:r>
            <a:r>
              <a:rPr sz="1600" spc="5" dirty="0">
                <a:latin typeface="Times New Roman"/>
                <a:cs typeface="Times New Roman"/>
              </a:rPr>
              <a:t>use </a:t>
            </a:r>
            <a:r>
              <a:rPr sz="1600" dirty="0">
                <a:latin typeface="Times New Roman"/>
                <a:cs typeface="Times New Roman"/>
              </a:rPr>
              <a:t>it </a:t>
            </a:r>
            <a:r>
              <a:rPr sz="1600" spc="5" dirty="0">
                <a:latin typeface="Times New Roman"/>
                <a:cs typeface="Times New Roman"/>
              </a:rPr>
              <a:t>by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 taking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link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including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them</a:t>
            </a:r>
            <a:r>
              <a:rPr sz="1600" spc="5" dirty="0">
                <a:latin typeface="Times New Roman"/>
                <a:cs typeface="Times New Roman"/>
              </a:rPr>
              <a:t> in</a:t>
            </a:r>
            <a:r>
              <a:rPr sz="1600" spc="-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your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project.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So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actual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Bootstrap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functionalities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code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is </a:t>
            </a:r>
            <a:r>
              <a:rPr sz="1600" spc="-38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hosted </a:t>
            </a:r>
            <a:r>
              <a:rPr sz="1600" spc="-10" dirty="0">
                <a:latin typeface="Times New Roman"/>
                <a:cs typeface="Times New Roman"/>
              </a:rPr>
              <a:t>somewhere </a:t>
            </a:r>
            <a:r>
              <a:rPr sz="1600" spc="5" dirty="0">
                <a:latin typeface="Times New Roman"/>
                <a:cs typeface="Times New Roman"/>
              </a:rPr>
              <a:t>in the </a:t>
            </a:r>
            <a:r>
              <a:rPr sz="1600" dirty="0">
                <a:latin typeface="Times New Roman"/>
                <a:cs typeface="Times New Roman"/>
              </a:rPr>
              <a:t>CDN, </a:t>
            </a:r>
            <a:r>
              <a:rPr sz="1600" spc="5" dirty="0">
                <a:latin typeface="Times New Roman"/>
                <a:cs typeface="Times New Roman"/>
              </a:rPr>
              <a:t>and </a:t>
            </a:r>
            <a:r>
              <a:rPr sz="1600" dirty="0">
                <a:latin typeface="Times New Roman"/>
                <a:cs typeface="Times New Roman"/>
              </a:rPr>
              <a:t>so </a:t>
            </a:r>
            <a:r>
              <a:rPr sz="1600" spc="-15" dirty="0">
                <a:latin typeface="Times New Roman"/>
                <a:cs typeface="Times New Roman"/>
              </a:rPr>
              <a:t>you </a:t>
            </a:r>
            <a:r>
              <a:rPr sz="1600" spc="-5" dirty="0">
                <a:latin typeface="Times New Roman"/>
                <a:cs typeface="Times New Roman"/>
              </a:rPr>
              <a:t>are </a:t>
            </a:r>
            <a:r>
              <a:rPr sz="1600" dirty="0">
                <a:latin typeface="Times New Roman"/>
                <a:cs typeface="Times New Roman"/>
              </a:rPr>
              <a:t>simply </a:t>
            </a:r>
            <a:r>
              <a:rPr sz="1600" spc="5" dirty="0">
                <a:latin typeface="Times New Roman"/>
                <a:cs typeface="Times New Roman"/>
              </a:rPr>
              <a:t>using its </a:t>
            </a:r>
            <a:r>
              <a:rPr sz="1600" dirty="0">
                <a:latin typeface="Times New Roman"/>
                <a:cs typeface="Times New Roman"/>
              </a:rPr>
              <a:t>link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dirty="0">
                <a:latin typeface="Times New Roman"/>
                <a:cs typeface="Times New Roman"/>
              </a:rPr>
              <a:t>connect </a:t>
            </a:r>
            <a:r>
              <a:rPr sz="1600" spc="-10" dirty="0">
                <a:latin typeface="Times New Roman"/>
                <a:cs typeface="Times New Roman"/>
              </a:rPr>
              <a:t>your </a:t>
            </a:r>
            <a:r>
              <a:rPr sz="1600" spc="-5" dirty="0">
                <a:latin typeface="Times New Roman"/>
                <a:cs typeface="Times New Roman"/>
              </a:rPr>
              <a:t>project </a:t>
            </a:r>
            <a:r>
              <a:rPr sz="1600" spc="5" dirty="0">
                <a:latin typeface="Times New Roman"/>
                <a:cs typeface="Times New Roman"/>
              </a:rPr>
              <a:t>to 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implement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the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responsive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features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provided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by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it.</a:t>
            </a: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90"/>
              </a:spcBef>
            </a:pPr>
            <a:r>
              <a:rPr sz="1500" spc="-560" dirty="0">
                <a:solidFill>
                  <a:srgbClr val="0AD0D9"/>
                </a:solidFill>
                <a:latin typeface="Segoe UI Symbol"/>
                <a:cs typeface="Segoe UI Symbol"/>
              </a:rPr>
              <a:t>⚫</a:t>
            </a:r>
            <a:endParaRPr sz="1500" dirty="0">
              <a:latin typeface="Segoe UI Symbol"/>
              <a:cs typeface="Segoe UI Symbol"/>
            </a:endParaRPr>
          </a:p>
          <a:p>
            <a:pPr marL="339090">
              <a:lnSpc>
                <a:spcPct val="100000"/>
              </a:lnSpc>
              <a:spcBef>
                <a:spcPts val="20"/>
              </a:spcBef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and</a:t>
            </a:r>
            <a:r>
              <a:rPr sz="1600" spc="-3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minified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CSS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&lt;link</a:t>
            </a:r>
            <a:r>
              <a:rPr sz="1600" spc="7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rel="stylesheet"</a:t>
            </a:r>
            <a:r>
              <a:rPr sz="1600" spc="24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href="https://maxcdn.bootstrapcdn.com/bootstrap/4.5.2/css/bootstrap.min.css"&gt;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jQuery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library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src="https://ajax.googleapis.com/ajax/libs/jquery/3.5.1/jquery.min.js"&gt;&lt;/script&gt;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Popper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JS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src="https://cdnjs.cloudflare.com/ajax/libs/popper.js/1.16.0/umd/popper.min.js"&gt;&lt;/script&gt;</a:t>
            </a: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spc="-15" dirty="0">
                <a:latin typeface="Times New Roman"/>
                <a:cs typeface="Times New Roman"/>
              </a:rPr>
              <a:t>&lt;!--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Latest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compiled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JavaScript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--&gt;</a:t>
            </a:r>
            <a:endParaRPr sz="1600" dirty="0">
              <a:latin typeface="Times New Roman"/>
              <a:cs typeface="Times New Roman"/>
            </a:endParaRPr>
          </a:p>
          <a:p>
            <a:pPr marL="287020">
              <a:lnSpc>
                <a:spcPct val="100000"/>
              </a:lnSpc>
            </a:pPr>
            <a:r>
              <a:rPr sz="1600" dirty="0">
                <a:latin typeface="Times New Roman"/>
                <a:cs typeface="Times New Roman"/>
              </a:rPr>
              <a:t>&lt;script</a:t>
            </a:r>
            <a:r>
              <a:rPr sz="1600" spc="-5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src="https://maxcdn.bootstrapcdn.com/bootstrap/4.5.2/js/bootstrap.min.js"&gt;&lt;/script&gt;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" y="-76200"/>
            <a:ext cx="8763000" cy="155234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2.</a:t>
            </a:r>
            <a:r>
              <a:rPr spc="-15" dirty="0"/>
              <a:t> </a:t>
            </a:r>
            <a:r>
              <a:rPr dirty="0"/>
              <a:t>Download</a:t>
            </a:r>
            <a:r>
              <a:rPr spc="-70" dirty="0"/>
              <a:t> </a:t>
            </a:r>
            <a:r>
              <a:rPr dirty="0"/>
              <a:t>Bootstrap</a:t>
            </a:r>
            <a:r>
              <a:rPr spc="-85" dirty="0"/>
              <a:t> </a:t>
            </a:r>
            <a:r>
              <a:rPr dirty="0"/>
              <a:t>4</a:t>
            </a:r>
            <a:r>
              <a:rPr spc="10" dirty="0"/>
              <a:t> </a:t>
            </a:r>
            <a:r>
              <a:rPr dirty="0"/>
              <a:t>from</a:t>
            </a:r>
            <a:r>
              <a:rPr spc="-25" dirty="0"/>
              <a:t> </a:t>
            </a:r>
            <a:r>
              <a:rPr dirty="0"/>
              <a:t>getbootstrap.com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3000" y="1524000"/>
            <a:ext cx="73152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6244" y="1908124"/>
            <a:ext cx="8015605" cy="42265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7020" marR="140970" indent="-274320">
              <a:lnSpc>
                <a:spcPct val="90100"/>
              </a:lnSpc>
              <a:spcBef>
                <a:spcPts val="40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 </a:t>
            </a:r>
            <a:r>
              <a:rPr sz="2600" spc="-5" dirty="0">
                <a:latin typeface="Constantia"/>
                <a:cs typeface="Constantia"/>
              </a:rPr>
              <a:t>− </a:t>
            </a:r>
            <a:r>
              <a:rPr sz="2600" spc="-10" dirty="0">
                <a:latin typeface="Constantia"/>
                <a:cs typeface="Constantia"/>
              </a:rPr>
              <a:t>Clicking this, </a:t>
            </a:r>
            <a:r>
              <a:rPr sz="2600" spc="-45" dirty="0">
                <a:latin typeface="Constantia"/>
                <a:cs typeface="Constantia"/>
              </a:rPr>
              <a:t>we </a:t>
            </a:r>
            <a:r>
              <a:rPr sz="2600" spc="-10" dirty="0">
                <a:latin typeface="Constantia"/>
                <a:cs typeface="Constantia"/>
              </a:rPr>
              <a:t>can </a:t>
            </a:r>
            <a:r>
              <a:rPr sz="2600" spc="-20" dirty="0">
                <a:latin typeface="Constantia"/>
                <a:cs typeface="Constantia"/>
              </a:rPr>
              <a:t>download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precompiled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5" dirty="0">
                <a:latin typeface="Constantia"/>
                <a:cs typeface="Constantia"/>
              </a:rPr>
              <a:t>minified </a:t>
            </a:r>
            <a:r>
              <a:rPr sz="2600" spc="-15" dirty="0">
                <a:latin typeface="Constantia"/>
                <a:cs typeface="Constantia"/>
              </a:rPr>
              <a:t>versions </a:t>
            </a:r>
            <a:r>
              <a:rPr sz="2600" spc="-10" dirty="0">
                <a:latin typeface="Constantia"/>
                <a:cs typeface="Constantia"/>
              </a:rPr>
              <a:t>of </a:t>
            </a:r>
            <a:r>
              <a:rPr sz="2600" spc="-15" dirty="0">
                <a:latin typeface="Constantia"/>
                <a:cs typeface="Constantia"/>
              </a:rPr>
              <a:t>Bootstrap's CSS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JavaScript. </a:t>
            </a:r>
            <a:r>
              <a:rPr sz="2600" spc="-30" dirty="0">
                <a:latin typeface="Constantia"/>
                <a:cs typeface="Constantia"/>
              </a:rPr>
              <a:t>No </a:t>
            </a:r>
            <a:r>
              <a:rPr sz="2600" spc="-10" dirty="0">
                <a:latin typeface="Constantia"/>
                <a:cs typeface="Constantia"/>
              </a:rPr>
              <a:t>documentation or </a:t>
            </a:r>
            <a:r>
              <a:rPr sz="2600" spc="-5" dirty="0">
                <a:latin typeface="Constantia"/>
                <a:cs typeface="Constantia"/>
              </a:rPr>
              <a:t>original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 code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5" dirty="0">
                <a:latin typeface="Constantia"/>
                <a:cs typeface="Constantia"/>
              </a:rPr>
              <a:t>files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included.</a:t>
            </a:r>
            <a:endParaRPr sz="2600" dirty="0">
              <a:latin typeface="Constantia"/>
              <a:cs typeface="Constantia"/>
            </a:endParaRPr>
          </a:p>
          <a:p>
            <a:pPr marL="287020" marR="688975" indent="-274320">
              <a:lnSpc>
                <a:spcPct val="9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Download</a:t>
            </a:r>
            <a:r>
              <a:rPr sz="2600" b="1" spc="20" dirty="0">
                <a:latin typeface="Constantia"/>
                <a:cs typeface="Constantia"/>
              </a:rPr>
              <a:t> </a:t>
            </a:r>
            <a:r>
              <a:rPr sz="2600" b="1" spc="-25" dirty="0">
                <a:latin typeface="Constantia"/>
                <a:cs typeface="Constantia"/>
              </a:rPr>
              <a:t>Source</a:t>
            </a:r>
            <a:r>
              <a:rPr sz="2600" b="1" spc="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−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Clicking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this,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45" dirty="0">
                <a:latin typeface="Constantia"/>
                <a:cs typeface="Constantia"/>
              </a:rPr>
              <a:t>we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 Bootstrap </a:t>
            </a:r>
            <a:r>
              <a:rPr sz="2600" spc="-10" dirty="0">
                <a:latin typeface="Constantia"/>
                <a:cs typeface="Constantia"/>
              </a:rPr>
              <a:t>SCSS,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25" dirty="0">
                <a:latin typeface="Constantia"/>
                <a:cs typeface="Constantia"/>
              </a:rPr>
              <a:t>source </a:t>
            </a:r>
            <a:r>
              <a:rPr sz="2600" spc="-20" dirty="0">
                <a:latin typeface="Constantia"/>
                <a:cs typeface="Constantia"/>
              </a:rPr>
              <a:t>code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documentation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Precompiled</a:t>
            </a:r>
            <a:r>
              <a:rPr sz="2600" b="1" spc="2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dirty="0">
                <a:latin typeface="Constantia"/>
                <a:cs typeface="Constantia"/>
              </a:rPr>
              <a:t>4: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9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Once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compiled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1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is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downloaded,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extract </a:t>
            </a:r>
            <a:r>
              <a:rPr sz="2600" spc="-10" dirty="0">
                <a:latin typeface="Constantia"/>
                <a:cs typeface="Constantia"/>
              </a:rPr>
              <a:t>the ZIP </a:t>
            </a:r>
            <a:r>
              <a:rPr sz="2600" spc="5" dirty="0">
                <a:latin typeface="Constantia"/>
                <a:cs typeface="Constantia"/>
              </a:rPr>
              <a:t>file,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35" dirty="0">
                <a:latin typeface="Constantia"/>
                <a:cs typeface="Constantia"/>
              </a:rPr>
              <a:t>you </a:t>
            </a:r>
            <a:r>
              <a:rPr sz="2600" spc="-5" dirty="0">
                <a:latin typeface="Constantia"/>
                <a:cs typeface="Constantia"/>
              </a:rPr>
              <a:t>will see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following </a:t>
            </a:r>
            <a:r>
              <a:rPr sz="2600" spc="-1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file/directory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structure</a:t>
            </a:r>
            <a:r>
              <a:rPr sz="2600" spc="-5" dirty="0">
                <a:latin typeface="Constantia"/>
                <a:cs typeface="Constantia"/>
              </a:rPr>
              <a:t> −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9484" y="701167"/>
            <a:ext cx="5558916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File</a:t>
            </a:r>
            <a:r>
              <a:rPr spc="-130" dirty="0"/>
              <a:t> </a:t>
            </a:r>
            <a:r>
              <a:rPr spc="5" dirty="0"/>
              <a:t>Structure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2600" y="1524000"/>
            <a:ext cx="632460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4804" y="710006"/>
            <a:ext cx="3194050" cy="786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0" spc="-10" dirty="0">
                <a:latin typeface="Calibri"/>
                <a:cs typeface="Calibri"/>
              </a:rPr>
              <a:t>HTML</a:t>
            </a:r>
            <a:r>
              <a:rPr sz="5000" spc="-75" dirty="0">
                <a:latin typeface="Calibri"/>
                <a:cs typeface="Calibri"/>
              </a:rPr>
              <a:t> </a:t>
            </a:r>
            <a:r>
              <a:rPr sz="5000" spc="-10" dirty="0">
                <a:latin typeface="Calibri"/>
                <a:cs typeface="Calibri"/>
              </a:rPr>
              <a:t>Audio</a:t>
            </a:r>
            <a:endParaRPr sz="5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244" y="1390646"/>
            <a:ext cx="7569200" cy="4729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pl</a:t>
            </a:r>
            <a:r>
              <a:rPr sz="2400" spc="-50" dirty="0">
                <a:latin typeface="Constantia"/>
                <a:cs typeface="Constantia"/>
              </a:rPr>
              <a:t>a</a:t>
            </a:r>
            <a:r>
              <a:rPr sz="2400" dirty="0">
                <a:latin typeface="Constantia"/>
                <a:cs typeface="Constantia"/>
              </a:rPr>
              <a:t>y</a:t>
            </a:r>
            <a:r>
              <a:rPr sz="2400" spc="-1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an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au</a:t>
            </a:r>
            <a:r>
              <a:rPr sz="2400" spc="5" dirty="0">
                <a:latin typeface="Constantia"/>
                <a:cs typeface="Constantia"/>
              </a:rPr>
              <a:t>d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45" dirty="0">
                <a:latin typeface="Constantia"/>
                <a:cs typeface="Constantia"/>
              </a:rPr>
              <a:t>f</a:t>
            </a:r>
            <a:r>
              <a:rPr sz="2400" spc="-5" dirty="0">
                <a:latin typeface="Constantia"/>
                <a:cs typeface="Constantia"/>
              </a:rPr>
              <a:t>i</a:t>
            </a:r>
            <a:r>
              <a:rPr sz="2400" spc="-15" dirty="0">
                <a:latin typeface="Constantia"/>
                <a:cs typeface="Constantia"/>
              </a:rPr>
              <a:t>l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H</a:t>
            </a:r>
            <a:r>
              <a:rPr sz="2400" spc="-15" dirty="0">
                <a:latin typeface="Constantia"/>
                <a:cs typeface="Constantia"/>
              </a:rPr>
              <a:t>T</a:t>
            </a:r>
            <a:r>
              <a:rPr sz="2400" spc="5" dirty="0">
                <a:latin typeface="Constantia"/>
                <a:cs typeface="Constantia"/>
              </a:rPr>
              <a:t>ML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15" dirty="0">
                <a:latin typeface="Constantia"/>
                <a:cs typeface="Constantia"/>
              </a:rPr>
              <a:t>s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</a:t>
            </a:r>
            <a:r>
              <a:rPr sz="2400" spc="-10" dirty="0">
                <a:latin typeface="Constantia"/>
                <a:cs typeface="Constantia"/>
              </a:rPr>
              <a:t>h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&lt;audio&gt;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ele</a:t>
            </a:r>
            <a:r>
              <a:rPr sz="2400" spc="5" dirty="0">
                <a:latin typeface="Constantia"/>
                <a:cs typeface="Constantia"/>
              </a:rPr>
              <a:t>m</a:t>
            </a:r>
            <a:r>
              <a:rPr sz="2400" dirty="0">
                <a:latin typeface="Constantia"/>
                <a:cs typeface="Constantia"/>
              </a:rPr>
              <a:t>ent  </a:t>
            </a:r>
            <a:r>
              <a:rPr sz="2400" u="heavy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Code: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900" spc="-5" dirty="0">
                <a:latin typeface="Constantia"/>
                <a:cs typeface="Constantia"/>
              </a:rPr>
              <a:t>&lt;!DOCTYPE</a:t>
            </a:r>
            <a:r>
              <a:rPr sz="1900" spc="-3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10" dirty="0">
                <a:latin typeface="Constantia"/>
                <a:cs typeface="Constantia"/>
              </a:rPr>
              <a:t>&lt;body&gt;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dirty="0">
                <a:latin typeface="Constantia"/>
                <a:cs typeface="Constantia"/>
              </a:rPr>
              <a:t>&lt;</a:t>
            </a:r>
            <a:r>
              <a:rPr sz="1900" spc="-5" dirty="0">
                <a:latin typeface="Constantia"/>
                <a:cs typeface="Constantia"/>
              </a:rPr>
              <a:t>audio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65" dirty="0">
                <a:latin typeface="Constantia"/>
                <a:cs typeface="Constantia"/>
              </a:rPr>
              <a:t>c</a:t>
            </a:r>
            <a:r>
              <a:rPr sz="1900" spc="-5" dirty="0">
                <a:latin typeface="Constantia"/>
                <a:cs typeface="Constantia"/>
              </a:rPr>
              <a:t>ont</a:t>
            </a:r>
            <a:r>
              <a:rPr sz="1900" spc="-40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ols&gt;</a:t>
            </a:r>
            <a:endParaRPr sz="1900">
              <a:latin typeface="Constantia"/>
              <a:cs typeface="Constantia"/>
            </a:endParaRPr>
          </a:p>
          <a:p>
            <a:pPr marL="134620">
              <a:lnSpc>
                <a:spcPct val="100000"/>
              </a:lnSpc>
              <a:spcBef>
                <a:spcPts val="459"/>
              </a:spcBef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src="horse.ogg"</a:t>
            </a:r>
            <a:r>
              <a:rPr sz="1900" spc="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type="audio/ogg"&gt;</a:t>
            </a:r>
            <a:endParaRPr sz="1900">
              <a:latin typeface="Constantia"/>
              <a:cs typeface="Constantia"/>
            </a:endParaRPr>
          </a:p>
          <a:p>
            <a:pPr marL="12700" marR="2392680" indent="121920">
              <a:lnSpc>
                <a:spcPct val="120000"/>
              </a:lnSpc>
            </a:pPr>
            <a:r>
              <a:rPr sz="1900" spc="-15" dirty="0">
                <a:latin typeface="Constantia"/>
                <a:cs typeface="Constantia"/>
              </a:rPr>
              <a:t>&lt;source</a:t>
            </a:r>
            <a:r>
              <a:rPr sz="1900" spc="-6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src="horse.mp3"</a:t>
            </a:r>
            <a:r>
              <a:rPr sz="1900" spc="4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type="audio/mpeg"&gt; </a:t>
            </a:r>
            <a:r>
              <a:rPr sz="1900" spc="-5" dirty="0">
                <a:latin typeface="Constantia"/>
                <a:cs typeface="Constantia"/>
              </a:rPr>
              <a:t> </a:t>
            </a:r>
            <a:r>
              <a:rPr sz="1900" spc="-150" dirty="0">
                <a:latin typeface="Constantia"/>
                <a:cs typeface="Constantia"/>
              </a:rPr>
              <a:t>Y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0" dirty="0">
                <a:latin typeface="Constantia"/>
                <a:cs typeface="Constantia"/>
              </a:rPr>
              <a:t>u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8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b</a:t>
            </a:r>
            <a:r>
              <a:rPr sz="1900" spc="-35" dirty="0">
                <a:latin typeface="Constantia"/>
                <a:cs typeface="Constantia"/>
              </a:rPr>
              <a:t>r</a:t>
            </a:r>
            <a:r>
              <a:rPr sz="1900" spc="-5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ws</a:t>
            </a:r>
            <a:r>
              <a:rPr sz="1900" dirty="0">
                <a:latin typeface="Constantia"/>
                <a:cs typeface="Constantia"/>
              </a:rPr>
              <a:t>e</a:t>
            </a:r>
            <a:r>
              <a:rPr sz="1900" spc="-5" dirty="0">
                <a:latin typeface="Constantia"/>
                <a:cs typeface="Constantia"/>
              </a:rPr>
              <a:t>r</a:t>
            </a:r>
            <a:r>
              <a:rPr sz="1900" spc="-100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d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es</a:t>
            </a:r>
            <a:r>
              <a:rPr sz="1900" spc="-45" dirty="0">
                <a:latin typeface="Constantia"/>
                <a:cs typeface="Constantia"/>
              </a:rPr>
              <a:t> </a:t>
            </a:r>
            <a:r>
              <a:rPr sz="1900" spc="-10" dirty="0">
                <a:latin typeface="Constantia"/>
                <a:cs typeface="Constantia"/>
              </a:rPr>
              <a:t>n</a:t>
            </a:r>
            <a:r>
              <a:rPr sz="1900" dirty="0">
                <a:latin typeface="Constantia"/>
                <a:cs typeface="Constantia"/>
              </a:rPr>
              <a:t>o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9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sup</a:t>
            </a:r>
            <a:r>
              <a:rPr sz="1900" spc="-15" dirty="0">
                <a:latin typeface="Constantia"/>
                <a:cs typeface="Constantia"/>
              </a:rPr>
              <a:t>p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15" dirty="0">
                <a:latin typeface="Constantia"/>
                <a:cs typeface="Constantia"/>
              </a:rPr>
              <a:t>r</a:t>
            </a:r>
            <a:r>
              <a:rPr sz="1900" spc="-5" dirty="0">
                <a:latin typeface="Constantia"/>
                <a:cs typeface="Constantia"/>
              </a:rPr>
              <a:t>t</a:t>
            </a:r>
            <a:r>
              <a:rPr sz="1900" spc="-50" dirty="0">
                <a:latin typeface="Constantia"/>
                <a:cs typeface="Constantia"/>
              </a:rPr>
              <a:t> 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he</a:t>
            </a:r>
            <a:r>
              <a:rPr sz="1900" spc="-85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au</a:t>
            </a:r>
            <a:r>
              <a:rPr sz="1900" dirty="0">
                <a:latin typeface="Constantia"/>
                <a:cs typeface="Constantia"/>
              </a:rPr>
              <a:t>d</a:t>
            </a:r>
            <a:r>
              <a:rPr sz="1900" spc="-15" dirty="0">
                <a:latin typeface="Constantia"/>
                <a:cs typeface="Constantia"/>
              </a:rPr>
              <a:t>i</a:t>
            </a:r>
            <a:r>
              <a:rPr sz="1900" spc="-5" dirty="0">
                <a:latin typeface="Constantia"/>
                <a:cs typeface="Constantia"/>
              </a:rPr>
              <a:t>o</a:t>
            </a:r>
            <a:r>
              <a:rPr sz="1900" spc="-90" dirty="0">
                <a:latin typeface="Constantia"/>
                <a:cs typeface="Constantia"/>
              </a:rPr>
              <a:t> </a:t>
            </a:r>
            <a:r>
              <a:rPr sz="1900" spc="-5" dirty="0">
                <a:latin typeface="Constantia"/>
                <a:cs typeface="Constantia"/>
              </a:rPr>
              <a:t>ele</a:t>
            </a:r>
            <a:r>
              <a:rPr sz="1900" spc="-15" dirty="0">
                <a:latin typeface="Constantia"/>
                <a:cs typeface="Constantia"/>
              </a:rPr>
              <a:t>m</a:t>
            </a:r>
            <a:r>
              <a:rPr sz="1900" spc="-5" dirty="0">
                <a:latin typeface="Constantia"/>
                <a:cs typeface="Constantia"/>
              </a:rPr>
              <a:t>en</a:t>
            </a:r>
            <a:r>
              <a:rPr sz="1900" dirty="0">
                <a:latin typeface="Constantia"/>
                <a:cs typeface="Constantia"/>
              </a:rPr>
              <a:t>t</a:t>
            </a:r>
            <a:r>
              <a:rPr sz="1900" spc="-5" dirty="0">
                <a:latin typeface="Constantia"/>
                <a:cs typeface="Constantia"/>
              </a:rPr>
              <a:t>.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&lt;/audio&gt;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spc="-5" dirty="0">
                <a:latin typeface="Constantia"/>
                <a:cs typeface="Constantia"/>
              </a:rPr>
              <a:t>&lt;/body&gt;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900" spc="-5" dirty="0">
                <a:latin typeface="Constantia"/>
                <a:cs typeface="Constantia"/>
              </a:rPr>
              <a:t>&lt;/html&gt;</a:t>
            </a:r>
            <a:endParaRPr sz="19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900" u="sng" spc="-5" dirty="0">
                <a:solidFill>
                  <a:srgbClr val="C00000"/>
                </a:solidFill>
                <a:uFill>
                  <a:solidFill>
                    <a:srgbClr val="C00000"/>
                  </a:solidFill>
                </a:uFill>
                <a:latin typeface="Constantia"/>
                <a:cs typeface="Constantia"/>
              </a:rPr>
              <a:t>Output:</a:t>
            </a:r>
            <a:endParaRPr sz="1900">
              <a:latin typeface="Constantia"/>
              <a:cs typeface="Constant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0" y="6172200"/>
            <a:ext cx="265785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24000" y="969086"/>
            <a:ext cx="6629400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10" dirty="0"/>
              <a:t> </a:t>
            </a:r>
            <a:r>
              <a:rPr spc="5" dirty="0"/>
              <a:t>4</a:t>
            </a:r>
            <a:r>
              <a:rPr spc="-10" dirty="0"/>
              <a:t> </a:t>
            </a:r>
            <a:r>
              <a:rPr dirty="0"/>
              <a:t>Source</a:t>
            </a:r>
            <a:r>
              <a:rPr spc="-70" dirty="0"/>
              <a:t> </a:t>
            </a:r>
            <a:r>
              <a:rPr spc="5" dirty="0"/>
              <a:t>Code</a:t>
            </a: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47800" y="1828800"/>
            <a:ext cx="6934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295400" y="838200"/>
            <a:ext cx="7010400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Components</a:t>
            </a:r>
            <a:r>
              <a:rPr spc="-110" dirty="0"/>
              <a:t> </a:t>
            </a:r>
            <a:r>
              <a:rPr spc="5" dirty="0"/>
              <a:t>of</a:t>
            </a:r>
            <a:r>
              <a:rPr spc="-15" dirty="0"/>
              <a:t> </a:t>
            </a:r>
            <a:r>
              <a:rPr dirty="0"/>
              <a:t>Bootstrap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67265"/>
            <a:ext cx="7895590" cy="406971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4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consists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three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main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files.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These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are: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CSS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Bootstrap</a:t>
            </a:r>
            <a:r>
              <a:rPr sz="2600" b="1" spc="-2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js</a:t>
            </a:r>
            <a:r>
              <a:rPr sz="2600" spc="-10" dirty="0">
                <a:latin typeface="Constantia"/>
                <a:cs typeface="Constantia"/>
              </a:rPr>
              <a:t>: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</a:t>
            </a:r>
            <a:r>
              <a:rPr sz="2600" spc="-1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/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framework.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31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5" dirty="0">
                <a:latin typeface="Constantia"/>
                <a:cs typeface="Constantia"/>
              </a:rPr>
              <a:t>glyphicons</a:t>
            </a:r>
            <a:r>
              <a:rPr sz="2600" spc="-15" dirty="0">
                <a:latin typeface="Constantia"/>
                <a:cs typeface="Constantia"/>
              </a:rPr>
              <a:t>: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(an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icon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font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set).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901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5" dirty="0">
                <a:latin typeface="Constantia"/>
                <a:cs typeface="Constantia"/>
              </a:rPr>
              <a:t>Also, </a:t>
            </a:r>
            <a:r>
              <a:rPr sz="2600" spc="-15" dirty="0">
                <a:latin typeface="Constantia"/>
                <a:cs typeface="Constantia"/>
              </a:rPr>
              <a:t>Bootstrap </a:t>
            </a:r>
            <a:r>
              <a:rPr sz="2600" spc="-5" dirty="0">
                <a:latin typeface="Constantia"/>
                <a:cs typeface="Constantia"/>
              </a:rPr>
              <a:t>needs </a:t>
            </a:r>
            <a:r>
              <a:rPr sz="2600" b="1" dirty="0">
                <a:latin typeface="Constantia"/>
                <a:cs typeface="Constantia"/>
              </a:rPr>
              <a:t>jQuery </a:t>
            </a:r>
            <a:r>
              <a:rPr sz="2600" spc="-20" dirty="0">
                <a:latin typeface="Constantia"/>
                <a:cs typeface="Constantia"/>
              </a:rPr>
              <a:t>for </a:t>
            </a:r>
            <a:r>
              <a:rPr sz="2600" spc="-15" dirty="0">
                <a:latin typeface="Constantia"/>
                <a:cs typeface="Constantia"/>
              </a:rPr>
              <a:t>functioning. </a:t>
            </a:r>
            <a:r>
              <a:rPr sz="2600" dirty="0">
                <a:latin typeface="Constantia"/>
                <a:cs typeface="Constantia"/>
              </a:rPr>
              <a:t>jQuery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is an </a:t>
            </a:r>
            <a:r>
              <a:rPr sz="2600" spc="-20" dirty="0">
                <a:latin typeface="Constantia"/>
                <a:cs typeface="Constantia"/>
              </a:rPr>
              <a:t>exceptionally </a:t>
            </a:r>
            <a:r>
              <a:rPr sz="2600" spc="-15" dirty="0">
                <a:latin typeface="Constantia"/>
                <a:cs typeface="Constantia"/>
              </a:rPr>
              <a:t>admired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20" dirty="0">
                <a:latin typeface="Constantia"/>
                <a:cs typeface="Constantia"/>
              </a:rPr>
              <a:t>commonly </a:t>
            </a:r>
            <a:r>
              <a:rPr sz="2600" spc="-10" dirty="0">
                <a:latin typeface="Constantia"/>
                <a:cs typeface="Constantia"/>
              </a:rPr>
              <a:t>used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JavaScript </a:t>
            </a:r>
            <a:r>
              <a:rPr sz="2600" spc="-10" dirty="0">
                <a:latin typeface="Constantia"/>
                <a:cs typeface="Constantia"/>
              </a:rPr>
              <a:t>library which </a:t>
            </a:r>
            <a:r>
              <a:rPr sz="2600" dirty="0">
                <a:latin typeface="Constantia"/>
                <a:cs typeface="Constantia"/>
              </a:rPr>
              <a:t>simplifies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20" dirty="0">
                <a:latin typeface="Constantia"/>
                <a:cs typeface="Constantia"/>
              </a:rPr>
              <a:t>cross-browser </a:t>
            </a:r>
            <a:r>
              <a:rPr sz="2600" spc="-15" dirty="0">
                <a:latin typeface="Constantia"/>
                <a:cs typeface="Constantia"/>
              </a:rPr>
              <a:t> compatible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functionality.</a:t>
            </a:r>
            <a:endParaRPr sz="2600" dirty="0">
              <a:latin typeface="Constantia"/>
              <a:cs typeface="Constantia"/>
            </a:endParaRPr>
          </a:p>
          <a:p>
            <a:pPr marL="287020" marR="418465" indent="-274320">
              <a:lnSpc>
                <a:spcPts val="2810"/>
              </a:lnSpc>
              <a:spcBef>
                <a:spcPts val="66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5" dirty="0">
                <a:latin typeface="Constantia"/>
                <a:cs typeface="Constantia"/>
              </a:rPr>
              <a:t>We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can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download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get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30" dirty="0">
                <a:latin typeface="Constantia"/>
                <a:cs typeface="Constantia"/>
              </a:rPr>
              <a:t> </a:t>
            </a:r>
            <a:r>
              <a:rPr sz="2600" dirty="0">
                <a:latin typeface="Constantia"/>
                <a:cs typeface="Constantia"/>
              </a:rPr>
              <a:t>jQuery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latest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version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from</a:t>
            </a:r>
            <a:r>
              <a:rPr sz="2600" dirty="0">
                <a:solidFill>
                  <a:srgbClr val="E1D600"/>
                </a:solidFill>
                <a:latin typeface="Constantia"/>
                <a:cs typeface="Constantia"/>
              </a:rPr>
              <a:t> </a:t>
            </a:r>
            <a:r>
              <a:rPr sz="2600" b="1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https://code.jquery.com</a:t>
            </a:r>
            <a:r>
              <a:rPr sz="2600" u="heavy" spc="-20" dirty="0">
                <a:uFill>
                  <a:solidFill>
                    <a:srgbClr val="E1D600"/>
                  </a:solidFill>
                </a:uFill>
                <a:latin typeface="Constantia"/>
                <a:cs typeface="Constantia"/>
                <a:hlinkClick r:id="rId7"/>
              </a:rPr>
              <a:t>/</a:t>
            </a:r>
            <a:r>
              <a:rPr sz="2600" spc="-20" dirty="0">
                <a:latin typeface="Constantia"/>
                <a:cs typeface="Constantia"/>
              </a:rPr>
              <a:t>.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8601" y="833426"/>
            <a:ext cx="891539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" dirty="0"/>
              <a:t>Create</a:t>
            </a:r>
            <a:r>
              <a:rPr sz="4400" spc="-60" dirty="0"/>
              <a:t> </a:t>
            </a:r>
            <a:r>
              <a:rPr sz="4400" dirty="0"/>
              <a:t>First</a:t>
            </a:r>
            <a:r>
              <a:rPr sz="4400" spc="-100" dirty="0"/>
              <a:t> </a:t>
            </a:r>
            <a:r>
              <a:rPr sz="4400" spc="-80" dirty="0"/>
              <a:t>Web</a:t>
            </a:r>
            <a:r>
              <a:rPr sz="4400" spc="5" dirty="0"/>
              <a:t> </a:t>
            </a:r>
            <a:r>
              <a:rPr sz="4400" dirty="0"/>
              <a:t>Page</a:t>
            </a:r>
            <a:r>
              <a:rPr sz="4400" spc="-100" dirty="0"/>
              <a:t> </a:t>
            </a:r>
            <a:r>
              <a:rPr sz="4400" spc="-35" dirty="0"/>
              <a:t>With</a:t>
            </a:r>
            <a:r>
              <a:rPr sz="4400" spc="5" dirty="0"/>
              <a:t> </a:t>
            </a:r>
            <a:r>
              <a:rPr sz="4400" dirty="0"/>
              <a:t>Bootstrap</a:t>
            </a:r>
            <a:r>
              <a:rPr sz="4400" spc="-75" dirty="0"/>
              <a:t> </a:t>
            </a:r>
            <a:r>
              <a:rPr sz="4400" dirty="0"/>
              <a:t>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682115"/>
            <a:ext cx="7774305" cy="50996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7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b="1" spc="-10" dirty="0">
                <a:latin typeface="Constantia"/>
                <a:cs typeface="Constantia"/>
              </a:rPr>
              <a:t>1.</a:t>
            </a:r>
            <a:r>
              <a:rPr sz="2600" b="1" spc="-35" dirty="0">
                <a:latin typeface="Constantia"/>
                <a:cs typeface="Constantia"/>
              </a:rPr>
              <a:t> </a:t>
            </a:r>
            <a:r>
              <a:rPr sz="2600" b="1" spc="-20" dirty="0">
                <a:latin typeface="Constantia"/>
                <a:cs typeface="Constantia"/>
              </a:rPr>
              <a:t>Add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the</a:t>
            </a:r>
            <a:r>
              <a:rPr sz="2600" b="1" spc="-55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HTML5</a:t>
            </a:r>
            <a:r>
              <a:rPr sz="2600" b="1" spc="-10" dirty="0">
                <a:latin typeface="Constantia"/>
                <a:cs typeface="Constantia"/>
              </a:rPr>
              <a:t> </a:t>
            </a:r>
            <a:r>
              <a:rPr sz="2600" b="1" spc="-15" dirty="0">
                <a:latin typeface="Constantia"/>
                <a:cs typeface="Constantia"/>
              </a:rPr>
              <a:t>doctype</a:t>
            </a:r>
            <a:endParaRPr sz="2600" dirty="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4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uses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</a:t>
            </a:r>
            <a:r>
              <a:rPr sz="2600" spc="-8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and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CSS</a:t>
            </a:r>
            <a:r>
              <a:rPr sz="2600" spc="-15" dirty="0">
                <a:latin typeface="Constantia"/>
                <a:cs typeface="Constantia"/>
              </a:rPr>
              <a:t> properties </a:t>
            </a:r>
            <a:r>
              <a:rPr sz="2600" spc="-64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that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require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HTML5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doctype.</a:t>
            </a:r>
            <a:endParaRPr sz="2600" dirty="0">
              <a:latin typeface="Constantia"/>
              <a:cs typeface="Constantia"/>
            </a:endParaRPr>
          </a:p>
          <a:p>
            <a:pPr marL="287020" marR="26034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30" dirty="0">
                <a:latin typeface="Constantia"/>
                <a:cs typeface="Constantia"/>
              </a:rPr>
              <a:t>Always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include</a:t>
            </a:r>
            <a:r>
              <a:rPr sz="2600" spc="-7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6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HTML5</a:t>
            </a:r>
            <a:r>
              <a:rPr sz="26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doctype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at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beginning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 the </a:t>
            </a:r>
            <a:r>
              <a:rPr sz="2600" spc="-20" dirty="0">
                <a:latin typeface="Constantia"/>
                <a:cs typeface="Constantia"/>
              </a:rPr>
              <a:t>page, </a:t>
            </a:r>
            <a:r>
              <a:rPr sz="2600" spc="-10" dirty="0">
                <a:latin typeface="Constantia"/>
                <a:cs typeface="Constantia"/>
              </a:rPr>
              <a:t>along </a:t>
            </a:r>
            <a:r>
              <a:rPr sz="2600" spc="-5" dirty="0">
                <a:latin typeface="Constantia"/>
                <a:cs typeface="Constantia"/>
              </a:rPr>
              <a:t>with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lang </a:t>
            </a:r>
            <a:r>
              <a:rPr sz="2600" spc="-20" dirty="0">
                <a:latin typeface="Constantia"/>
                <a:cs typeface="Constantia"/>
              </a:rPr>
              <a:t>attribute </a:t>
            </a:r>
            <a:r>
              <a:rPr sz="2600" spc="-5" dirty="0">
                <a:latin typeface="Constantia"/>
                <a:cs typeface="Constantia"/>
              </a:rPr>
              <a:t>and </a:t>
            </a: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spc="-5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correct</a:t>
            </a:r>
            <a:r>
              <a:rPr sz="2600" spc="-8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character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set:</a:t>
            </a:r>
            <a:endParaRPr sz="2600" dirty="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5" dirty="0">
                <a:latin typeface="Constantia"/>
                <a:cs typeface="Constantia"/>
              </a:rPr>
              <a:t>&lt;!DOCTYPE</a:t>
            </a:r>
            <a:r>
              <a:rPr sz="2600" spc="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html&gt;</a:t>
            </a:r>
            <a:endParaRPr sz="26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&lt;html</a:t>
            </a:r>
            <a:r>
              <a:rPr sz="2600" spc="-3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lang="en"&gt;</a:t>
            </a:r>
            <a:endParaRPr sz="2600" dirty="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&lt;head&gt;</a:t>
            </a:r>
            <a:endParaRPr sz="2600" dirty="0">
              <a:latin typeface="Constantia"/>
              <a:cs typeface="Constantia"/>
            </a:endParaRPr>
          </a:p>
          <a:p>
            <a:pPr marL="61595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&lt;meta</a:t>
            </a:r>
            <a:r>
              <a:rPr sz="2600" spc="-14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charset="utf-8"&gt;</a:t>
            </a:r>
            <a:endParaRPr sz="2600" dirty="0">
              <a:latin typeface="Constantia"/>
              <a:cs typeface="Constantia"/>
            </a:endParaRPr>
          </a:p>
          <a:p>
            <a:pPr marL="451484">
              <a:lnSpc>
                <a:spcPct val="100000"/>
              </a:lnSpc>
              <a:spcBef>
                <a:spcPts val="5"/>
              </a:spcBef>
            </a:pPr>
            <a:r>
              <a:rPr sz="2600" spc="-5" dirty="0">
                <a:latin typeface="Constantia"/>
                <a:cs typeface="Constantia"/>
              </a:rPr>
              <a:t>&lt;/head&gt;</a:t>
            </a:r>
            <a:endParaRPr sz="2600" dirty="0">
              <a:latin typeface="Constantia"/>
              <a:cs typeface="Constantia"/>
            </a:endParaRPr>
          </a:p>
          <a:p>
            <a:pPr marL="287020">
              <a:lnSpc>
                <a:spcPct val="100000"/>
              </a:lnSpc>
            </a:pPr>
            <a:r>
              <a:rPr sz="2600" spc="-5" dirty="0">
                <a:latin typeface="Constantia"/>
                <a:cs typeface="Constantia"/>
              </a:rPr>
              <a:t>&lt;/html&gt;</a:t>
            </a:r>
            <a:endParaRPr sz="26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96108" y="1396364"/>
            <a:ext cx="43510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2.</a:t>
            </a:r>
            <a:r>
              <a:rPr b="1" spc="-2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Bootstrap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4</a:t>
            </a:r>
            <a:r>
              <a:rPr b="1" spc="-3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is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Times New Roman"/>
                <a:cs typeface="Times New Roman"/>
              </a:rPr>
              <a:t>mobile-first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14220"/>
            <a:ext cx="7962265" cy="397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2740"/>
              </a:lnSpc>
              <a:spcBef>
                <a:spcPts val="10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15" dirty="0">
                <a:latin typeface="Constantia"/>
                <a:cs typeface="Constantia"/>
              </a:rPr>
              <a:t>Bootstrap</a:t>
            </a:r>
            <a:r>
              <a:rPr sz="2400" spc="-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4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is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designed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be</a:t>
            </a:r>
            <a:r>
              <a:rPr sz="2400" spc="-9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responsive</a:t>
            </a:r>
            <a:r>
              <a:rPr sz="2400" spc="-4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mobile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devices.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40"/>
              </a:lnSpc>
            </a:pPr>
            <a:r>
              <a:rPr sz="2400" spc="-5" dirty="0">
                <a:latin typeface="Constantia"/>
                <a:cs typeface="Constantia"/>
              </a:rPr>
              <a:t>Mobile-first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styles</a:t>
            </a:r>
            <a:r>
              <a:rPr sz="2400" spc="-90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are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core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framework.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90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229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en</a:t>
            </a:r>
            <a:r>
              <a:rPr sz="2400" spc="-20" dirty="0">
                <a:latin typeface="Constantia"/>
                <a:cs typeface="Constantia"/>
              </a:rPr>
              <a:t>s</a:t>
            </a:r>
            <a:r>
              <a:rPr sz="2400" spc="-5" dirty="0">
                <a:latin typeface="Constantia"/>
                <a:cs typeface="Constantia"/>
              </a:rPr>
              <a:t>u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p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oper</a:t>
            </a:r>
            <a:r>
              <a:rPr sz="2400" spc="-13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r</a:t>
            </a:r>
            <a:r>
              <a:rPr sz="2400" dirty="0">
                <a:latin typeface="Constantia"/>
                <a:cs typeface="Constantia"/>
              </a:rPr>
              <a:t>ender</a:t>
            </a:r>
            <a:r>
              <a:rPr sz="2400" spc="-15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g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</a:t>
            </a:r>
            <a:r>
              <a:rPr sz="2400" spc="-10" dirty="0">
                <a:latin typeface="Constantia"/>
                <a:cs typeface="Constantia"/>
              </a:rPr>
              <a:t>n</a:t>
            </a:r>
            <a:r>
              <a:rPr sz="2400" dirty="0">
                <a:latin typeface="Constantia"/>
                <a:cs typeface="Constantia"/>
              </a:rPr>
              <a:t>d</a:t>
            </a:r>
            <a:r>
              <a:rPr sz="2400" spc="-25" dirty="0">
                <a:latin typeface="Constantia"/>
                <a:cs typeface="Constantia"/>
              </a:rPr>
              <a:t> </a:t>
            </a:r>
            <a:r>
              <a:rPr sz="2400" spc="-35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ouch</a:t>
            </a:r>
            <a:r>
              <a:rPr sz="2400" spc="-80" dirty="0">
                <a:latin typeface="Constantia"/>
                <a:cs typeface="Constantia"/>
              </a:rPr>
              <a:t> </a:t>
            </a:r>
            <a:r>
              <a:rPr sz="2400" spc="-25" dirty="0">
                <a:latin typeface="Constantia"/>
                <a:cs typeface="Constantia"/>
              </a:rPr>
              <a:t>z</a:t>
            </a:r>
            <a:r>
              <a:rPr sz="2400" dirty="0">
                <a:latin typeface="Constantia"/>
                <a:cs typeface="Constantia"/>
              </a:rPr>
              <a:t>o</a:t>
            </a:r>
            <a:r>
              <a:rPr sz="2400" spc="-10" dirty="0">
                <a:latin typeface="Constantia"/>
                <a:cs typeface="Constantia"/>
              </a:rPr>
              <a:t>o</a:t>
            </a:r>
            <a:r>
              <a:rPr sz="2400" dirty="0">
                <a:latin typeface="Constantia"/>
                <a:cs typeface="Constantia"/>
              </a:rPr>
              <a:t>m</a:t>
            </a:r>
            <a:r>
              <a:rPr sz="2400" spc="-10" dirty="0">
                <a:latin typeface="Constantia"/>
                <a:cs typeface="Constantia"/>
              </a:rPr>
              <a:t>i</a:t>
            </a:r>
            <a:r>
              <a:rPr sz="2400" spc="-5" dirty="0">
                <a:latin typeface="Constantia"/>
                <a:cs typeface="Constantia"/>
              </a:rPr>
              <a:t>n</a:t>
            </a:r>
            <a:r>
              <a:rPr sz="2400" spc="-30" dirty="0">
                <a:latin typeface="Constantia"/>
                <a:cs typeface="Constantia"/>
              </a:rPr>
              <a:t>g</a:t>
            </a:r>
            <a:r>
              <a:rPr sz="2400" dirty="0">
                <a:latin typeface="Constantia"/>
                <a:cs typeface="Constantia"/>
              </a:rPr>
              <a:t>,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add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t</a:t>
            </a:r>
            <a:r>
              <a:rPr sz="2400" dirty="0">
                <a:latin typeface="Constantia"/>
                <a:cs typeface="Constantia"/>
              </a:rPr>
              <a:t>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following</a:t>
            </a:r>
            <a:r>
              <a:rPr sz="2400" spc="4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&lt;meta&gt;</a:t>
            </a:r>
            <a:r>
              <a:rPr sz="2400" spc="-3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tag </a:t>
            </a:r>
            <a:r>
              <a:rPr sz="2400" spc="-10" dirty="0">
                <a:latin typeface="Constantia"/>
                <a:cs typeface="Constantia"/>
              </a:rPr>
              <a:t>inside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&lt;head&gt;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element:</a:t>
            </a:r>
            <a:endParaRPr sz="2400">
              <a:latin typeface="Constantia"/>
              <a:cs typeface="Constantia"/>
            </a:endParaRPr>
          </a:p>
          <a:p>
            <a:pPr marL="287020" marR="406400" indent="-274320">
              <a:lnSpc>
                <a:spcPts val="2590"/>
              </a:lnSpc>
              <a:spcBef>
                <a:spcPts val="61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dirty="0">
                <a:latin typeface="Constantia"/>
                <a:cs typeface="Constantia"/>
              </a:rPr>
              <a:t>&lt;meta</a:t>
            </a:r>
            <a:r>
              <a:rPr sz="2400" spc="-10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name="viewport"</a:t>
            </a:r>
            <a:r>
              <a:rPr sz="2400" spc="-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content="width=device-width, </a:t>
            </a:r>
            <a:r>
              <a:rPr sz="2400" spc="-59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initial-scale=1"&gt;</a:t>
            </a:r>
            <a:endParaRPr sz="2400">
              <a:latin typeface="Constantia"/>
              <a:cs typeface="Constantia"/>
            </a:endParaRPr>
          </a:p>
          <a:p>
            <a:pPr marL="287020" marR="110489" indent="-274320">
              <a:lnSpc>
                <a:spcPts val="2590"/>
              </a:lnSpc>
              <a:spcBef>
                <a:spcPts val="585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width=device-width</a:t>
            </a:r>
            <a:r>
              <a:rPr sz="2400" spc="-3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1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width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of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20" dirty="0">
                <a:latin typeface="Constantia"/>
                <a:cs typeface="Constantia"/>
              </a:rPr>
              <a:t>to </a:t>
            </a:r>
            <a:r>
              <a:rPr sz="2400" spc="-585" dirty="0">
                <a:latin typeface="Constantia"/>
                <a:cs typeface="Constantia"/>
              </a:rPr>
              <a:t> </a:t>
            </a:r>
            <a:r>
              <a:rPr sz="2400" spc="-15" dirty="0">
                <a:latin typeface="Constantia"/>
                <a:cs typeface="Constantia"/>
              </a:rPr>
              <a:t>follow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0" dirty="0">
                <a:latin typeface="Constantia"/>
                <a:cs typeface="Constantia"/>
              </a:rPr>
              <a:t>screen-width </a:t>
            </a:r>
            <a:r>
              <a:rPr sz="2400" dirty="0">
                <a:latin typeface="Constantia"/>
                <a:cs typeface="Constantia"/>
              </a:rPr>
              <a:t>of </a:t>
            </a:r>
            <a:r>
              <a:rPr sz="2400" spc="-5" dirty="0">
                <a:latin typeface="Constantia"/>
                <a:cs typeface="Constantia"/>
              </a:rPr>
              <a:t>the </a:t>
            </a:r>
            <a:r>
              <a:rPr sz="2400" spc="-15" dirty="0">
                <a:latin typeface="Constantia"/>
                <a:cs typeface="Constantia"/>
              </a:rPr>
              <a:t>device </a:t>
            </a:r>
            <a:r>
              <a:rPr sz="2400" spc="-10" dirty="0">
                <a:latin typeface="Constantia"/>
                <a:cs typeface="Constantia"/>
              </a:rPr>
              <a:t>(which </a:t>
            </a:r>
            <a:r>
              <a:rPr sz="2400" spc="-5" dirty="0">
                <a:latin typeface="Constantia"/>
                <a:cs typeface="Constantia"/>
              </a:rPr>
              <a:t>will </a:t>
            </a:r>
            <a:r>
              <a:rPr sz="2400" spc="-10" dirty="0">
                <a:latin typeface="Constantia"/>
                <a:cs typeface="Constantia"/>
              </a:rPr>
              <a:t>vary </a:t>
            </a:r>
            <a:r>
              <a:rPr sz="2400" spc="-5" dirty="0">
                <a:latin typeface="Constantia"/>
                <a:cs typeface="Constantia"/>
              </a:rPr>
              <a:t> depending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on</a:t>
            </a:r>
            <a:r>
              <a:rPr sz="2400" spc="-6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12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device).</a:t>
            </a:r>
            <a:endParaRPr sz="2400">
              <a:latin typeface="Constantia"/>
              <a:cs typeface="Constantia"/>
            </a:endParaRPr>
          </a:p>
          <a:p>
            <a:pPr marL="287020" indent="-274320">
              <a:lnSpc>
                <a:spcPts val="2735"/>
              </a:lnSpc>
              <a:spcBef>
                <a:spcPts val="254"/>
              </a:spcBef>
              <a:buClr>
                <a:srgbClr val="0AD0D9"/>
              </a:buClr>
              <a:buSzPct val="93750"/>
              <a:buFont typeface="Segoe UI Symbol"/>
              <a:buChar char="⚫"/>
              <a:tabLst>
                <a:tab pos="287020" algn="l"/>
              </a:tabLst>
            </a:pP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initial-scale=1</a:t>
            </a:r>
            <a:r>
              <a:rPr sz="2400" spc="2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part</a:t>
            </a:r>
            <a:r>
              <a:rPr sz="2400" spc="-10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sets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6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initial</a:t>
            </a:r>
            <a:r>
              <a:rPr sz="2400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zoom </a:t>
            </a:r>
            <a:r>
              <a:rPr sz="2400" spc="-15" dirty="0">
                <a:latin typeface="Constantia"/>
                <a:cs typeface="Constantia"/>
              </a:rPr>
              <a:t>level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when</a:t>
            </a:r>
            <a:r>
              <a:rPr sz="2400" spc="-50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endParaRPr sz="2400">
              <a:latin typeface="Constantia"/>
              <a:cs typeface="Constantia"/>
            </a:endParaRPr>
          </a:p>
          <a:p>
            <a:pPr marL="287020">
              <a:lnSpc>
                <a:spcPts val="2735"/>
              </a:lnSpc>
            </a:pPr>
            <a:r>
              <a:rPr sz="2400" spc="-15" dirty="0">
                <a:latin typeface="Constantia"/>
                <a:cs typeface="Constantia"/>
              </a:rPr>
              <a:t>page</a:t>
            </a:r>
            <a:r>
              <a:rPr sz="2400" spc="-85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is</a:t>
            </a:r>
            <a:r>
              <a:rPr sz="2400" spc="-7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first</a:t>
            </a:r>
            <a:r>
              <a:rPr sz="2400" spc="-45" dirty="0">
                <a:latin typeface="Constantia"/>
                <a:cs typeface="Constantia"/>
              </a:rPr>
              <a:t> </a:t>
            </a:r>
            <a:r>
              <a:rPr sz="2400" dirty="0">
                <a:latin typeface="Constantia"/>
                <a:cs typeface="Constantia"/>
              </a:rPr>
              <a:t>loaded</a:t>
            </a:r>
            <a:r>
              <a:rPr sz="2400" spc="5" dirty="0">
                <a:latin typeface="Constantia"/>
                <a:cs typeface="Constantia"/>
              </a:rPr>
              <a:t> </a:t>
            </a:r>
            <a:r>
              <a:rPr sz="2400" spc="-10" dirty="0">
                <a:latin typeface="Constantia"/>
                <a:cs typeface="Constantia"/>
              </a:rPr>
              <a:t>by</a:t>
            </a:r>
            <a:r>
              <a:rPr sz="2400" spc="-114" dirty="0">
                <a:latin typeface="Constantia"/>
                <a:cs typeface="Constantia"/>
              </a:rPr>
              <a:t> </a:t>
            </a:r>
            <a:r>
              <a:rPr sz="2400" spc="-5" dirty="0">
                <a:latin typeface="Constantia"/>
                <a:cs typeface="Constantia"/>
              </a:rPr>
              <a:t>the</a:t>
            </a:r>
            <a:r>
              <a:rPr sz="2400" spc="-55" dirty="0">
                <a:latin typeface="Constantia"/>
                <a:cs typeface="Constantia"/>
              </a:rPr>
              <a:t> </a:t>
            </a:r>
            <a:r>
              <a:rPr sz="2400" spc="-45" dirty="0">
                <a:latin typeface="Constantia"/>
                <a:cs typeface="Constantia"/>
              </a:rPr>
              <a:t>browser.</a:t>
            </a:r>
            <a:endParaRPr sz="24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47800" y="990600"/>
            <a:ext cx="4156201" cy="7829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5" dirty="0">
                <a:latin typeface="Times New Roman"/>
                <a:cs typeface="Times New Roman"/>
              </a:rPr>
              <a:t>3.</a:t>
            </a:r>
            <a:r>
              <a:rPr b="1" spc="-6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Containers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47748"/>
            <a:ext cx="8022590" cy="303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43815" indent="-274320">
              <a:lnSpc>
                <a:spcPct val="100000"/>
              </a:lnSpc>
              <a:spcBef>
                <a:spcPts val="9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5" dirty="0">
                <a:latin typeface="Constantia"/>
                <a:cs typeface="Constantia"/>
              </a:rPr>
              <a:t>Bootstrap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4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also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requires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1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containing</a:t>
            </a:r>
            <a:r>
              <a:rPr sz="2600" spc="-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element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0" dirty="0">
                <a:latin typeface="Constantia"/>
                <a:cs typeface="Constantia"/>
              </a:rPr>
              <a:t>to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wrap </a:t>
            </a:r>
            <a:r>
              <a:rPr sz="2600" spc="-635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site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contents.</a:t>
            </a:r>
            <a:endParaRPr sz="26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20" dirty="0">
                <a:latin typeface="Constantia"/>
                <a:cs typeface="Constantia"/>
              </a:rPr>
              <a:t>There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are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two</a:t>
            </a:r>
            <a:r>
              <a:rPr sz="2600" spc="-11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container</a:t>
            </a:r>
            <a:r>
              <a:rPr sz="2600" spc="-1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classes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35" dirty="0">
                <a:latin typeface="Constantia"/>
                <a:cs typeface="Constantia"/>
              </a:rPr>
              <a:t>to</a:t>
            </a:r>
            <a:r>
              <a:rPr sz="2600" spc="-10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choose</a:t>
            </a:r>
            <a:r>
              <a:rPr sz="2600" spc="-6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from:</a:t>
            </a:r>
            <a:endParaRPr sz="2600">
              <a:latin typeface="Constantia"/>
              <a:cs typeface="Constantia"/>
            </a:endParaRPr>
          </a:p>
          <a:p>
            <a:pPr marL="287020" marR="5080" indent="-274320">
              <a:lnSpc>
                <a:spcPct val="100000"/>
              </a:lnSpc>
              <a:spcBef>
                <a:spcPts val="630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4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.container</a:t>
            </a:r>
            <a:r>
              <a:rPr sz="2600" spc="-15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class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25" dirty="0">
                <a:latin typeface="Constantia"/>
                <a:cs typeface="Constantia"/>
              </a:rPr>
              <a:t>provides</a:t>
            </a:r>
            <a:r>
              <a:rPr sz="2600" spc="-7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a</a:t>
            </a:r>
            <a:r>
              <a:rPr sz="2600" spc="-95" dirty="0">
                <a:latin typeface="Constantia"/>
                <a:cs typeface="Constantia"/>
              </a:rPr>
              <a:t> </a:t>
            </a:r>
            <a:r>
              <a:rPr sz="2600" spc="-20" dirty="0">
                <a:latin typeface="Constantia"/>
                <a:cs typeface="Constantia"/>
              </a:rPr>
              <a:t>responsive</a:t>
            </a:r>
            <a:r>
              <a:rPr sz="2600" spc="-50" dirty="0">
                <a:latin typeface="Constantia"/>
                <a:cs typeface="Constantia"/>
              </a:rPr>
              <a:t> </a:t>
            </a:r>
            <a:r>
              <a:rPr sz="2600" b="1" spc="-5" dirty="0">
                <a:latin typeface="Constantia"/>
                <a:cs typeface="Constantia"/>
              </a:rPr>
              <a:t>fixed</a:t>
            </a:r>
            <a:r>
              <a:rPr sz="2600" b="1" spc="-50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60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endParaRPr sz="2600">
              <a:latin typeface="Constantia"/>
              <a:cs typeface="Constantia"/>
            </a:endParaRPr>
          </a:p>
          <a:p>
            <a:pPr marL="287020" marR="171450" indent="-274320">
              <a:lnSpc>
                <a:spcPct val="100000"/>
              </a:lnSpc>
              <a:spcBef>
                <a:spcPts val="625"/>
              </a:spcBef>
              <a:buClr>
                <a:srgbClr val="0AD0D9"/>
              </a:buClr>
              <a:buSzPct val="94230"/>
              <a:buFont typeface="Segoe UI Symbol"/>
              <a:buChar char="⚫"/>
              <a:tabLst>
                <a:tab pos="287020" algn="l"/>
              </a:tabLst>
            </a:pPr>
            <a:r>
              <a:rPr sz="2600" spc="-10" dirty="0">
                <a:latin typeface="Constantia"/>
                <a:cs typeface="Constantia"/>
              </a:rPr>
              <a:t>The </a:t>
            </a:r>
            <a:r>
              <a:rPr sz="2600" dirty="0">
                <a:latin typeface="Constantia"/>
                <a:cs typeface="Constantia"/>
              </a:rPr>
              <a:t>.container-fluid </a:t>
            </a:r>
            <a:r>
              <a:rPr sz="2600" spc="-10" dirty="0">
                <a:latin typeface="Constantia"/>
                <a:cs typeface="Constantia"/>
              </a:rPr>
              <a:t>class </a:t>
            </a:r>
            <a:r>
              <a:rPr sz="2600" spc="-20" dirty="0">
                <a:latin typeface="Constantia"/>
                <a:cs typeface="Constantia"/>
              </a:rPr>
              <a:t>provides </a:t>
            </a:r>
            <a:r>
              <a:rPr sz="2600" spc="-5" dirty="0">
                <a:latin typeface="Constantia"/>
                <a:cs typeface="Constantia"/>
              </a:rPr>
              <a:t>a </a:t>
            </a:r>
            <a:r>
              <a:rPr sz="2600" b="1" spc="-5" dirty="0">
                <a:latin typeface="Constantia"/>
                <a:cs typeface="Constantia"/>
              </a:rPr>
              <a:t>full </a:t>
            </a:r>
            <a:r>
              <a:rPr sz="2600" b="1" spc="-10" dirty="0">
                <a:latin typeface="Constantia"/>
                <a:cs typeface="Constantia"/>
              </a:rPr>
              <a:t>width </a:t>
            </a:r>
            <a:r>
              <a:rPr sz="2600" b="1" spc="-5" dirty="0">
                <a:latin typeface="Constantia"/>
                <a:cs typeface="Constantia"/>
              </a:rPr>
              <a:t> </a:t>
            </a:r>
            <a:r>
              <a:rPr sz="2600" b="1" spc="-10" dirty="0">
                <a:latin typeface="Constantia"/>
                <a:cs typeface="Constantia"/>
              </a:rPr>
              <a:t>container</a:t>
            </a:r>
            <a:r>
              <a:rPr sz="2600" spc="-10" dirty="0">
                <a:latin typeface="Constantia"/>
                <a:cs typeface="Constantia"/>
              </a:rPr>
              <a:t>,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spanning</a:t>
            </a:r>
            <a:r>
              <a:rPr sz="2600" spc="-25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20" dirty="0">
                <a:latin typeface="Constantia"/>
                <a:cs typeface="Constantia"/>
              </a:rPr>
              <a:t> </a:t>
            </a:r>
            <a:r>
              <a:rPr sz="2600" spc="-15" dirty="0">
                <a:latin typeface="Constantia"/>
                <a:cs typeface="Constantia"/>
              </a:rPr>
              <a:t>entire</a:t>
            </a:r>
            <a:r>
              <a:rPr sz="2600" spc="-90" dirty="0">
                <a:latin typeface="Constantia"/>
                <a:cs typeface="Constantia"/>
              </a:rPr>
              <a:t> </a:t>
            </a:r>
            <a:r>
              <a:rPr sz="2600" spc="-5" dirty="0">
                <a:latin typeface="Constantia"/>
                <a:cs typeface="Constantia"/>
              </a:rPr>
              <a:t>width</a:t>
            </a:r>
            <a:r>
              <a:rPr sz="2600" spc="-10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of</a:t>
            </a:r>
            <a:r>
              <a:rPr sz="2600" spc="30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the</a:t>
            </a:r>
            <a:r>
              <a:rPr sz="2600" spc="-114" dirty="0">
                <a:latin typeface="Constantia"/>
                <a:cs typeface="Constantia"/>
              </a:rPr>
              <a:t> </a:t>
            </a:r>
            <a:r>
              <a:rPr sz="2600" spc="-10" dirty="0">
                <a:latin typeface="Constantia"/>
                <a:cs typeface="Constantia"/>
              </a:rPr>
              <a:t>viewport</a:t>
            </a:r>
            <a:endParaRPr sz="26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4400" y="969086"/>
            <a:ext cx="7315199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Bootstrap</a:t>
            </a:r>
            <a:r>
              <a:rPr spc="-125" dirty="0"/>
              <a:t> </a:t>
            </a:r>
            <a:r>
              <a:rPr spc="5" dirty="0"/>
              <a:t>4</a:t>
            </a:r>
            <a:r>
              <a:rPr spc="-20" dirty="0"/>
              <a:t> </a:t>
            </a:r>
            <a:r>
              <a:rPr dirty="0"/>
              <a:t>Grid</a:t>
            </a:r>
            <a:r>
              <a:rPr spc="-50" dirty="0"/>
              <a:t> </a:t>
            </a:r>
            <a:r>
              <a:rPr dirty="0"/>
              <a:t>System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898980"/>
            <a:ext cx="7814309" cy="4050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indent="-274320">
              <a:lnSpc>
                <a:spcPts val="2160"/>
              </a:lnSpc>
              <a:spcBef>
                <a:spcPts val="9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Bootstrap's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built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with</a:t>
            </a:r>
            <a:r>
              <a:rPr sz="2000" spc="-35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flexbox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allows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up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12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6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across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page.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grid</a:t>
            </a:r>
            <a:r>
              <a:rPr sz="2000" spc="-4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system </a:t>
            </a:r>
            <a:r>
              <a:rPr sz="2000" dirty="0">
                <a:latin typeface="Constantia"/>
                <a:cs typeface="Constantia"/>
              </a:rPr>
              <a:t>is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responsive,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</a:t>
            </a:r>
            <a:r>
              <a:rPr sz="200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columns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re-arrange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10" dirty="0">
                <a:latin typeface="Constantia"/>
                <a:cs typeface="Constantia"/>
              </a:rPr>
              <a:t>automatically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depending</a:t>
            </a:r>
            <a:r>
              <a:rPr sz="2000" spc="-5" dirty="0">
                <a:latin typeface="Constantia"/>
                <a:cs typeface="Constantia"/>
              </a:rPr>
              <a:t> on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the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size.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55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b="1" spc="-5" dirty="0">
                <a:latin typeface="Constantia"/>
                <a:cs typeface="Constantia"/>
              </a:rPr>
              <a:t>The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Bootstrap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5" dirty="0">
                <a:latin typeface="Constantia"/>
                <a:cs typeface="Constantia"/>
              </a:rPr>
              <a:t>4</a:t>
            </a:r>
            <a:r>
              <a:rPr sz="2000" b="1" spc="-35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grid</a:t>
            </a:r>
            <a:r>
              <a:rPr sz="2000" b="1" spc="-60" dirty="0">
                <a:latin typeface="Constantia"/>
                <a:cs typeface="Constantia"/>
              </a:rPr>
              <a:t> </a:t>
            </a:r>
            <a:r>
              <a:rPr sz="2000" b="1" spc="-15" dirty="0">
                <a:latin typeface="Constantia"/>
                <a:cs typeface="Constantia"/>
              </a:rPr>
              <a:t>system</a:t>
            </a:r>
            <a:r>
              <a:rPr sz="2000" b="1" spc="-2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has</a:t>
            </a:r>
            <a:r>
              <a:rPr sz="2000" b="1" spc="-5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five</a:t>
            </a:r>
            <a:r>
              <a:rPr sz="2000" b="1" spc="-70" dirty="0">
                <a:latin typeface="Constantia"/>
                <a:cs typeface="Constantia"/>
              </a:rPr>
              <a:t> </a:t>
            </a:r>
            <a:r>
              <a:rPr sz="2000" b="1" spc="-10" dirty="0">
                <a:latin typeface="Constantia"/>
                <a:cs typeface="Constantia"/>
              </a:rPr>
              <a:t>classes: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20" dirty="0">
                <a:latin typeface="Constantia"/>
                <a:cs typeface="Constantia"/>
              </a:rPr>
              <a:t>.col-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(extra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small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less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25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.col-sm-</a:t>
            </a:r>
            <a:r>
              <a:rPr sz="2000" spc="5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(small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4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2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3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576px)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ts val="2160"/>
              </a:lnSpc>
              <a:spcBef>
                <a:spcPts val="5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5" dirty="0">
                <a:latin typeface="Constantia"/>
                <a:cs typeface="Constantia"/>
              </a:rPr>
              <a:t>l</a:t>
            </a:r>
            <a:r>
              <a:rPr sz="2000" spc="-5" dirty="0">
                <a:latin typeface="Constantia"/>
                <a:cs typeface="Constantia"/>
              </a:rPr>
              <a:t>-m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(</a:t>
            </a:r>
            <a:r>
              <a:rPr sz="2000" spc="-15" dirty="0">
                <a:latin typeface="Constantia"/>
                <a:cs typeface="Constantia"/>
              </a:rPr>
              <a:t>m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d</a:t>
            </a:r>
            <a:r>
              <a:rPr sz="2000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um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dev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spc="-10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ee</a:t>
            </a:r>
            <a:r>
              <a:rPr sz="2000" spc="-5" dirty="0">
                <a:latin typeface="Constantia"/>
                <a:cs typeface="Constantia"/>
              </a:rPr>
              <a:t>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0" dirty="0">
                <a:latin typeface="Constantia"/>
                <a:cs typeface="Constantia"/>
              </a:rPr>
              <a:t>dt</a:t>
            </a:r>
            <a:r>
              <a:rPr sz="2000" spc="-5" dirty="0">
                <a:latin typeface="Constantia"/>
                <a:cs typeface="Constantia"/>
              </a:rPr>
              <a:t>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10" dirty="0">
                <a:latin typeface="Constantia"/>
                <a:cs typeface="Constantia"/>
              </a:rPr>
              <a:t>qu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5" dirty="0">
                <a:latin typeface="Constantia"/>
                <a:cs typeface="Constantia"/>
              </a:rPr>
              <a:t>l 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0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g</a:t>
            </a:r>
            <a:r>
              <a:rPr sz="2000" spc="-25" dirty="0">
                <a:latin typeface="Constantia"/>
                <a:cs typeface="Constantia"/>
              </a:rPr>
              <a:t>r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-35" dirty="0">
                <a:latin typeface="Constantia"/>
                <a:cs typeface="Constantia"/>
              </a:rPr>
              <a:t>t</a:t>
            </a:r>
            <a:r>
              <a:rPr sz="2000" dirty="0">
                <a:latin typeface="Constantia"/>
                <a:cs typeface="Constantia"/>
              </a:rPr>
              <a:t>e</a:t>
            </a:r>
            <a:r>
              <a:rPr sz="2000" spc="-5" dirty="0">
                <a:latin typeface="Constantia"/>
                <a:cs typeface="Constantia"/>
              </a:rPr>
              <a:t>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endParaRPr sz="2000">
              <a:latin typeface="Constantia"/>
              <a:cs typeface="Constantia"/>
            </a:endParaRPr>
          </a:p>
          <a:p>
            <a:pPr marL="287020">
              <a:lnSpc>
                <a:spcPts val="2160"/>
              </a:lnSpc>
            </a:pPr>
            <a:r>
              <a:rPr sz="2000" spc="-20" dirty="0">
                <a:latin typeface="Constantia"/>
                <a:cs typeface="Constantia"/>
              </a:rPr>
              <a:t>768px)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.col-lg-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(large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1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 </a:t>
            </a:r>
            <a:r>
              <a:rPr sz="2000" spc="-25" dirty="0">
                <a:latin typeface="Constantia"/>
                <a:cs typeface="Constantia"/>
              </a:rPr>
              <a:t>992px)</a:t>
            </a:r>
            <a:endParaRPr sz="2000">
              <a:latin typeface="Constantia"/>
              <a:cs typeface="Constantia"/>
            </a:endParaRPr>
          </a:p>
          <a:p>
            <a:pPr marL="287020" indent="-274320">
              <a:lnSpc>
                <a:spcPct val="100000"/>
              </a:lnSpc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5" dirty="0">
                <a:latin typeface="Constantia"/>
                <a:cs typeface="Constantia"/>
              </a:rPr>
              <a:t>.col-xl-</a:t>
            </a:r>
            <a:r>
              <a:rPr sz="2000" spc="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(xlarge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devices</a:t>
            </a:r>
            <a:r>
              <a:rPr sz="2000" spc="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-</a:t>
            </a:r>
            <a:r>
              <a:rPr sz="2000" spc="-1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screen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width</a:t>
            </a:r>
            <a:r>
              <a:rPr sz="2000" spc="-75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equal</a:t>
            </a:r>
            <a:r>
              <a:rPr sz="2000" spc="-1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to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or</a:t>
            </a:r>
            <a:r>
              <a:rPr sz="2000" spc="-13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greater</a:t>
            </a:r>
            <a:r>
              <a:rPr sz="2000" spc="-85" dirty="0">
                <a:latin typeface="Constantia"/>
                <a:cs typeface="Constantia"/>
              </a:rPr>
              <a:t> </a:t>
            </a:r>
            <a:r>
              <a:rPr sz="2000" spc="-10" dirty="0">
                <a:latin typeface="Constantia"/>
                <a:cs typeface="Constantia"/>
              </a:rPr>
              <a:t>than</a:t>
            </a:r>
            <a:r>
              <a:rPr sz="2000" spc="-5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1200px)</a:t>
            </a:r>
            <a:endParaRPr sz="2000">
              <a:latin typeface="Constantia"/>
              <a:cs typeface="Constantia"/>
            </a:endParaRPr>
          </a:p>
          <a:p>
            <a:pPr marL="287020" marR="622935" indent="-274320">
              <a:lnSpc>
                <a:spcPct val="80000"/>
              </a:lnSpc>
              <a:spcBef>
                <a:spcPts val="484"/>
              </a:spcBef>
              <a:buClr>
                <a:srgbClr val="0AD0D9"/>
              </a:buClr>
              <a:buSzPct val="95000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2000" spc="-10" dirty="0">
                <a:latin typeface="Constantia"/>
                <a:cs typeface="Constantia"/>
              </a:rPr>
              <a:t>Th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cl</a:t>
            </a:r>
            <a:r>
              <a:rPr sz="2000" spc="-5" dirty="0">
                <a:latin typeface="Constantia"/>
                <a:cs typeface="Constantia"/>
              </a:rPr>
              <a:t>a</a:t>
            </a:r>
            <a:r>
              <a:rPr sz="2000" spc="5" dirty="0">
                <a:latin typeface="Constantia"/>
                <a:cs typeface="Constantia"/>
              </a:rPr>
              <a:t>s</a:t>
            </a:r>
            <a:r>
              <a:rPr sz="2000" dirty="0">
                <a:latin typeface="Constantia"/>
                <a:cs typeface="Constantia"/>
              </a:rPr>
              <a:t>s</a:t>
            </a:r>
            <a:r>
              <a:rPr sz="2000" spc="-5" dirty="0">
                <a:latin typeface="Constantia"/>
                <a:cs typeface="Constantia"/>
              </a:rPr>
              <a:t>es</a:t>
            </a:r>
            <a:r>
              <a:rPr sz="2000" spc="-6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ab</a:t>
            </a:r>
            <a:r>
              <a:rPr sz="2000" spc="-30" dirty="0">
                <a:latin typeface="Constantia"/>
                <a:cs typeface="Constantia"/>
              </a:rPr>
              <a:t>o</a:t>
            </a:r>
            <a:r>
              <a:rPr sz="2000" spc="-55" dirty="0">
                <a:latin typeface="Constantia"/>
                <a:cs typeface="Constantia"/>
              </a:rPr>
              <a:t>v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5" dirty="0">
                <a:latin typeface="Constantia"/>
                <a:cs typeface="Constantia"/>
              </a:rPr>
              <a:t>an </a:t>
            </a:r>
            <a:r>
              <a:rPr sz="2000" spc="-10" dirty="0">
                <a:latin typeface="Constantia"/>
                <a:cs typeface="Constantia"/>
              </a:rPr>
              <a:t>b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95" dirty="0">
                <a:latin typeface="Constantia"/>
                <a:cs typeface="Constantia"/>
              </a:rPr>
              <a:t> </a:t>
            </a:r>
            <a:r>
              <a:rPr sz="2000" spc="-60" dirty="0">
                <a:latin typeface="Constantia"/>
                <a:cs typeface="Constantia"/>
              </a:rPr>
              <a:t>c</a:t>
            </a:r>
            <a:r>
              <a:rPr sz="2000" spc="-10" dirty="0">
                <a:latin typeface="Constantia"/>
                <a:cs typeface="Constantia"/>
              </a:rPr>
              <a:t>omb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15" dirty="0">
                <a:latin typeface="Constantia"/>
                <a:cs typeface="Constantia"/>
              </a:rPr>
              <a:t>n</a:t>
            </a:r>
            <a:r>
              <a:rPr sz="2000" spc="-5" dirty="0">
                <a:latin typeface="Constantia"/>
                <a:cs typeface="Constantia"/>
              </a:rPr>
              <a:t>ed</a:t>
            </a:r>
            <a:r>
              <a:rPr sz="2000" spc="25" dirty="0">
                <a:latin typeface="Constantia"/>
                <a:cs typeface="Constantia"/>
              </a:rPr>
              <a:t> 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o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c</a:t>
            </a:r>
            <a:r>
              <a:rPr sz="2000" spc="-3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dirty="0">
                <a:latin typeface="Constantia"/>
                <a:cs typeface="Constantia"/>
              </a:rPr>
              <a:t>a</a:t>
            </a:r>
            <a:r>
              <a:rPr sz="2000" spc="-40" dirty="0">
                <a:latin typeface="Constantia"/>
                <a:cs typeface="Constantia"/>
              </a:rPr>
              <a:t>t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20" dirty="0">
                <a:latin typeface="Constantia"/>
                <a:cs typeface="Constantia"/>
              </a:rPr>
              <a:t> </a:t>
            </a:r>
            <a:r>
              <a:rPr sz="2000" spc="-15" dirty="0">
                <a:latin typeface="Constantia"/>
                <a:cs typeface="Constantia"/>
              </a:rPr>
              <a:t>mo</a:t>
            </a:r>
            <a:r>
              <a:rPr sz="2000" spc="-20" dirty="0">
                <a:latin typeface="Constantia"/>
                <a:cs typeface="Constantia"/>
              </a:rPr>
              <a:t>r</a:t>
            </a:r>
            <a:r>
              <a:rPr sz="2000" spc="-5" dirty="0">
                <a:latin typeface="Constantia"/>
                <a:cs typeface="Constantia"/>
              </a:rPr>
              <a:t>e</a:t>
            </a:r>
            <a:r>
              <a:rPr sz="2000" spc="-114" dirty="0">
                <a:latin typeface="Constantia"/>
                <a:cs typeface="Constantia"/>
              </a:rPr>
              <a:t> </a:t>
            </a:r>
            <a:r>
              <a:rPr sz="2000" spc="-35" dirty="0">
                <a:latin typeface="Constantia"/>
                <a:cs typeface="Constantia"/>
              </a:rPr>
              <a:t>d</a:t>
            </a:r>
            <a:r>
              <a:rPr sz="2000" spc="-10" dirty="0">
                <a:latin typeface="Constantia"/>
                <a:cs typeface="Constantia"/>
              </a:rPr>
              <a:t>ynam</a:t>
            </a:r>
            <a:r>
              <a:rPr sz="2000" spc="5" dirty="0">
                <a:latin typeface="Constantia"/>
                <a:cs typeface="Constantia"/>
              </a:rPr>
              <a:t>i</a:t>
            </a:r>
            <a:r>
              <a:rPr sz="2000" spc="-5" dirty="0">
                <a:latin typeface="Constantia"/>
                <a:cs typeface="Constantia"/>
              </a:rPr>
              <a:t>c</a:t>
            </a:r>
            <a:r>
              <a:rPr sz="2000" spc="-80" dirty="0">
                <a:latin typeface="Constantia"/>
                <a:cs typeface="Constantia"/>
              </a:rPr>
              <a:t> </a:t>
            </a:r>
            <a:r>
              <a:rPr sz="2000" spc="-5" dirty="0">
                <a:latin typeface="Constantia"/>
                <a:cs typeface="Constantia"/>
              </a:rPr>
              <a:t>and  </a:t>
            </a:r>
            <a:r>
              <a:rPr sz="2000" spc="15" dirty="0">
                <a:latin typeface="Constantia"/>
                <a:cs typeface="Constantia"/>
              </a:rPr>
              <a:t>flexible</a:t>
            </a:r>
            <a:r>
              <a:rPr sz="2000" spc="-50" dirty="0">
                <a:latin typeface="Constantia"/>
                <a:cs typeface="Constantia"/>
              </a:rPr>
              <a:t> </a:t>
            </a:r>
            <a:r>
              <a:rPr sz="2000" spc="-20" dirty="0">
                <a:latin typeface="Constantia"/>
                <a:cs typeface="Constantia"/>
              </a:rPr>
              <a:t>layouts.</a:t>
            </a:r>
            <a:endParaRPr sz="20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200" y="1981200"/>
            <a:ext cx="7620000" cy="4389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19150" y="2190750"/>
          <a:ext cx="7467600" cy="3276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  <a:gridCol w="622300"/>
              </a:tblGrid>
              <a:tr h="953897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20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endParaRPr sz="1800">
                        <a:latin typeface="Constantia"/>
                        <a:cs typeface="Constantia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800" dirty="0">
                          <a:latin typeface="Constantia"/>
                          <a:cs typeface="Constantia"/>
                        </a:rPr>
                        <a:t>1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4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80644">
                <a:tc gridSpan="4"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540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4">
                <a:tc gridSpan="4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4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8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8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4">
                <a:tc gridSpan="6"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dirty="0">
                          <a:latin typeface="Constantia"/>
                          <a:cs typeface="Constantia"/>
                        </a:rPr>
                        <a:t>6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580643">
                <a:tc gridSpan="12">
                  <a:txBody>
                    <a:bodyPr/>
                    <a:lstStyle/>
                    <a:p>
                      <a:pPr marL="2015489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800" spc="-5" dirty="0">
                          <a:latin typeface="Constantia"/>
                          <a:cs typeface="Constantia"/>
                        </a:rPr>
                        <a:t>span</a:t>
                      </a:r>
                      <a:r>
                        <a:rPr sz="1800" spc="-60" dirty="0">
                          <a:latin typeface="Constantia"/>
                          <a:cs typeface="Constantia"/>
                        </a:rPr>
                        <a:t> </a:t>
                      </a:r>
                      <a:r>
                        <a:rPr sz="1800" spc="-5" dirty="0">
                          <a:latin typeface="Constantia"/>
                          <a:cs typeface="Constantia"/>
                        </a:rPr>
                        <a:t>12</a:t>
                      </a:r>
                      <a:endParaRPr sz="1800">
                        <a:latin typeface="Constantia"/>
                        <a:cs typeface="Constantia"/>
                      </a:endParaRPr>
                    </a:p>
                  </a:txBody>
                  <a:tcPr marL="0" marR="0" marT="6604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14270" y="1396364"/>
            <a:ext cx="5310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/>
              <a:t>Basic</a:t>
            </a:r>
            <a:r>
              <a:rPr spc="-65" dirty="0"/>
              <a:t> </a:t>
            </a:r>
            <a:r>
              <a:rPr dirty="0"/>
              <a:t>Structure</a:t>
            </a:r>
            <a:r>
              <a:rPr spc="-80" dirty="0"/>
              <a:t> </a:t>
            </a:r>
            <a:r>
              <a:rPr spc="5" dirty="0"/>
              <a:t>of</a:t>
            </a:r>
            <a:r>
              <a:rPr spc="-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Bootstrap</a:t>
            </a:r>
            <a:r>
              <a:rPr spc="-75" dirty="0"/>
              <a:t> </a:t>
            </a:r>
            <a:r>
              <a:rPr dirty="0"/>
              <a:t>4</a:t>
            </a:r>
            <a:r>
              <a:rPr spc="-30" dirty="0"/>
              <a:t> </a:t>
            </a:r>
            <a:r>
              <a:rPr dirty="0"/>
              <a:t>Grid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905076"/>
            <a:ext cx="7358380" cy="403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ts val="1945"/>
              </a:lnSpc>
              <a:spcBef>
                <a:spcPts val="100"/>
              </a:spcBef>
              <a:buClr>
                <a:srgbClr val="0AD0D9"/>
              </a:buClr>
              <a:buSzPct val="94444"/>
              <a:buFont typeface="Segoe UI Symbol"/>
              <a:buChar char="⚫"/>
              <a:tabLst>
                <a:tab pos="286385" algn="l"/>
                <a:tab pos="287020" algn="l"/>
              </a:tabLst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spc="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Control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column</a:t>
            </a:r>
            <a:r>
              <a:rPr sz="1800" spc="-12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width,</a:t>
            </a:r>
            <a:r>
              <a:rPr sz="1800" spc="-2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and </a:t>
            </a:r>
            <a:r>
              <a:rPr sz="1800" spc="-10" dirty="0">
                <a:latin typeface="Constantia"/>
                <a:cs typeface="Constantia"/>
              </a:rPr>
              <a:t>how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they</a:t>
            </a:r>
            <a:r>
              <a:rPr sz="1800" spc="-6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should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appear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on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different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5" dirty="0">
                <a:latin typeface="Constantia"/>
                <a:cs typeface="Constantia"/>
              </a:rPr>
              <a:t>devices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8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8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class="col-*-*"&gt;&lt;/div&gt;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  <a:spcBef>
                <a:spcPts val="1295"/>
              </a:spcBef>
            </a:pPr>
            <a:r>
              <a:rPr sz="1800" spc="-5" dirty="0">
                <a:latin typeface="Constantia"/>
                <a:cs typeface="Constantia"/>
              </a:rPr>
              <a:t>&lt;!--</a:t>
            </a:r>
            <a:r>
              <a:rPr sz="1800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Or</a:t>
            </a:r>
            <a:r>
              <a:rPr sz="1800" spc="-7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let</a:t>
            </a:r>
            <a:r>
              <a:rPr sz="1800" spc="-55" dirty="0">
                <a:latin typeface="Constantia"/>
                <a:cs typeface="Constantia"/>
              </a:rPr>
              <a:t> </a:t>
            </a:r>
            <a:r>
              <a:rPr sz="1800" spc="-5" dirty="0">
                <a:latin typeface="Constantia"/>
                <a:cs typeface="Constantia"/>
              </a:rPr>
              <a:t>Bootstrap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automatically</a:t>
            </a:r>
            <a:r>
              <a:rPr sz="1800" spc="-50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handle</a:t>
            </a:r>
            <a:r>
              <a:rPr sz="1800" spc="-6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the</a:t>
            </a:r>
            <a:r>
              <a:rPr sz="1800" spc="-45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layout</a:t>
            </a:r>
            <a:r>
              <a:rPr sz="1800" spc="-95" dirty="0">
                <a:latin typeface="Constantia"/>
                <a:cs typeface="Constantia"/>
              </a:rPr>
              <a:t> </a:t>
            </a:r>
            <a:r>
              <a:rPr sz="1800" dirty="0">
                <a:latin typeface="Constantia"/>
                <a:cs typeface="Constantia"/>
              </a:rPr>
              <a:t>--&gt;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class="row"&gt;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5" dirty="0">
                <a:latin typeface="Constantia"/>
                <a:cs typeface="Constantia"/>
              </a:rPr>
              <a:t>&lt;div</a:t>
            </a:r>
            <a:r>
              <a:rPr sz="1800" spc="-10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402590">
              <a:lnSpc>
                <a:spcPts val="1730"/>
              </a:lnSpc>
            </a:pPr>
            <a:r>
              <a:rPr sz="1800" spc="-10" dirty="0">
                <a:latin typeface="Constantia"/>
                <a:cs typeface="Constantia"/>
              </a:rPr>
              <a:t>&lt;div</a:t>
            </a:r>
            <a:r>
              <a:rPr sz="1800" spc="-90" dirty="0">
                <a:latin typeface="Constantia"/>
                <a:cs typeface="Constantia"/>
              </a:rPr>
              <a:t> </a:t>
            </a:r>
            <a:r>
              <a:rPr sz="1800" spc="-10" dirty="0">
                <a:latin typeface="Constantia"/>
                <a:cs typeface="Constantia"/>
              </a:rPr>
              <a:t>class="col"&gt;&lt;/div&gt;</a:t>
            </a:r>
            <a:endParaRPr sz="1800">
              <a:latin typeface="Constantia"/>
              <a:cs typeface="Constantia"/>
            </a:endParaRPr>
          </a:p>
          <a:p>
            <a:pPr marL="287020">
              <a:lnSpc>
                <a:spcPts val="1945"/>
              </a:lnSpc>
            </a:pPr>
            <a:r>
              <a:rPr sz="1800" spc="-10" dirty="0">
                <a:latin typeface="Constantia"/>
                <a:cs typeface="Constantia"/>
              </a:rPr>
              <a:t>&lt;/div&gt;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822" y="0"/>
            <a:ext cx="9145905" cy="6858000"/>
            <a:chOff x="-822" y="0"/>
            <a:chExt cx="914590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55"/>
              <a:ext cx="9143999" cy="1026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834" y="0"/>
              <a:ext cx="4745164" cy="6000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87904" cy="10205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22" y="52323"/>
              <a:ext cx="9145584" cy="901953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1600" y="609600"/>
            <a:ext cx="6147436" cy="78354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Three</a:t>
            </a:r>
            <a:r>
              <a:rPr spc="-45" dirty="0"/>
              <a:t> </a:t>
            </a:r>
            <a:r>
              <a:rPr spc="5" dirty="0"/>
              <a:t>Equal</a:t>
            </a:r>
            <a:r>
              <a:rPr spc="-65" dirty="0"/>
              <a:t> </a:t>
            </a:r>
            <a:r>
              <a:rPr dirty="0"/>
              <a:t>Columns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36244" y="1515236"/>
            <a:ext cx="7646670" cy="4599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onstantia"/>
                <a:cs typeface="Constantia"/>
              </a:rPr>
              <a:t>&lt;!DOCTYPE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html&gt;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&lt;html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lang="en"&gt;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&lt;head&gt;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&lt;title&gt;Bootstrap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Example&lt;/title&gt;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cha</a:t>
            </a:r>
            <a:r>
              <a:rPr sz="1200" spc="-10" dirty="0">
                <a:latin typeface="Constantia"/>
                <a:cs typeface="Constantia"/>
              </a:rPr>
              <a:t>rs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spc="-1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-8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dirty="0">
                <a:latin typeface="Constantia"/>
                <a:cs typeface="Constantia"/>
              </a:rPr>
              <a:t>&lt;meta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name="viewport"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content="width=device-width,</a:t>
            </a:r>
            <a:r>
              <a:rPr sz="1200" spc="-3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initial-scale=1"&gt;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&lt;link</a:t>
            </a:r>
            <a:r>
              <a:rPr sz="1200" spc="4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rel="stylesheet"</a:t>
            </a:r>
            <a:r>
              <a:rPr sz="1200" spc="10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href="https://maxcdn.bootstrapcdn.com/bootstrap/4.5.2/css/bootstrap.min.css"&gt;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pt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c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"h</a:t>
            </a:r>
            <a:r>
              <a:rPr sz="1200" spc="-20" dirty="0">
                <a:latin typeface="Constantia"/>
                <a:cs typeface="Constantia"/>
              </a:rPr>
              <a:t>t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:</a:t>
            </a:r>
            <a:r>
              <a:rPr sz="1200" spc="-5" dirty="0">
                <a:latin typeface="Constantia"/>
                <a:cs typeface="Constantia"/>
              </a:rPr>
              <a:t>//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ax.</a:t>
            </a:r>
            <a:r>
              <a:rPr sz="1200" spc="-3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g</a:t>
            </a:r>
            <a:r>
              <a:rPr sz="1200" dirty="0">
                <a:latin typeface="Constantia"/>
                <a:cs typeface="Constantia"/>
              </a:rPr>
              <a:t>lea</a:t>
            </a:r>
            <a:r>
              <a:rPr sz="1200" spc="-5" dirty="0">
                <a:latin typeface="Constantia"/>
                <a:cs typeface="Constantia"/>
              </a:rPr>
              <a:t>p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35" dirty="0">
                <a:latin typeface="Constantia"/>
                <a:cs typeface="Constantia"/>
              </a:rPr>
              <a:t>s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15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dirty="0">
                <a:latin typeface="Constantia"/>
                <a:cs typeface="Constantia"/>
              </a:rPr>
              <a:t>ax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5" dirty="0">
                <a:latin typeface="Constantia"/>
                <a:cs typeface="Constantia"/>
              </a:rPr>
              <a:t>bs/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5" dirty="0">
                <a:latin typeface="Constantia"/>
                <a:cs typeface="Constantia"/>
              </a:rPr>
              <a:t>y</a:t>
            </a:r>
            <a:r>
              <a:rPr sz="1200" spc="-10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3</a:t>
            </a:r>
            <a:r>
              <a:rPr sz="1200" spc="5" dirty="0">
                <a:latin typeface="Constantia"/>
                <a:cs typeface="Constantia"/>
              </a:rPr>
              <a:t>.</a:t>
            </a:r>
            <a:r>
              <a:rPr sz="1200" dirty="0">
                <a:latin typeface="Constantia"/>
                <a:cs typeface="Constantia"/>
              </a:rPr>
              <a:t>5.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j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15" dirty="0">
                <a:latin typeface="Constantia"/>
                <a:cs typeface="Constantia"/>
              </a:rPr>
              <a:t>r</a:t>
            </a:r>
            <a:r>
              <a:rPr sz="1200" spc="-125" dirty="0">
                <a:latin typeface="Constantia"/>
                <a:cs typeface="Constantia"/>
              </a:rPr>
              <a:t>y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-10" dirty="0">
                <a:latin typeface="Constantia"/>
                <a:cs typeface="Constantia"/>
              </a:rPr>
              <a:t>mi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dirty="0">
                <a:latin typeface="Constantia"/>
                <a:cs typeface="Constantia"/>
              </a:rPr>
              <a:t>.</a:t>
            </a:r>
            <a:r>
              <a:rPr sz="1200" spc="15" dirty="0">
                <a:latin typeface="Constantia"/>
                <a:cs typeface="Constantia"/>
              </a:rPr>
              <a:t>j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5" dirty="0">
                <a:latin typeface="Constantia"/>
                <a:cs typeface="Constantia"/>
              </a:rPr>
              <a:t>&gt;&lt;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-5" dirty="0">
                <a:latin typeface="Constantia"/>
                <a:cs typeface="Constantia"/>
              </a:rPr>
              <a:t>c</a:t>
            </a:r>
            <a:r>
              <a:rPr sz="1200" spc="-10" dirty="0">
                <a:latin typeface="Constantia"/>
                <a:cs typeface="Constantia"/>
              </a:rPr>
              <a:t>ri</a:t>
            </a:r>
            <a:r>
              <a:rPr sz="1200" dirty="0">
                <a:latin typeface="Constantia"/>
                <a:cs typeface="Constantia"/>
              </a:rPr>
              <a:t>p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7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src="https://cdnjs.cloudflare.com/ajax/libs/popper.js/1.16.0/umd/popper.min.js"&gt;&lt;/script&gt;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&lt;script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src="https://maxcdn.bootstrapcdn.com/bootstrap/4.5.2/js/bootstrap.min.js"&gt;&lt;/script&gt;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&lt;/head&gt;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&lt;body&gt;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25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ner-</a:t>
            </a:r>
            <a:r>
              <a:rPr sz="1200" spc="80" dirty="0">
                <a:latin typeface="Constantia"/>
                <a:cs typeface="Constantia"/>
              </a:rPr>
              <a:t>f</a:t>
            </a:r>
            <a:r>
              <a:rPr sz="1200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1&gt;T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dirty="0">
                <a:latin typeface="Constantia"/>
                <a:cs typeface="Constantia"/>
              </a:rPr>
              <a:t>ee</a:t>
            </a:r>
            <a:r>
              <a:rPr sz="1200" spc="-8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e</a:t>
            </a:r>
            <a:r>
              <a:rPr sz="1200" spc="5" dirty="0">
                <a:latin typeface="Constantia"/>
                <a:cs typeface="Constantia"/>
              </a:rPr>
              <a:t>q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dirty="0">
                <a:latin typeface="Constantia"/>
                <a:cs typeface="Constantia"/>
              </a:rPr>
              <a:t>al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10" dirty="0">
                <a:latin typeface="Constantia"/>
                <a:cs typeface="Constantia"/>
              </a:rPr>
              <a:t>i</a:t>
            </a:r>
            <a:r>
              <a:rPr sz="1200" spc="-15" dirty="0">
                <a:latin typeface="Constantia"/>
                <a:cs typeface="Constantia"/>
              </a:rPr>
              <a:t>d</a:t>
            </a:r>
            <a:r>
              <a:rPr sz="1200" spc="5" dirty="0">
                <a:latin typeface="Constantia"/>
                <a:cs typeface="Constantia"/>
              </a:rPr>
              <a:t>t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spc="-30" dirty="0">
                <a:latin typeface="Constantia"/>
                <a:cs typeface="Constantia"/>
              </a:rPr>
              <a:t>c</a:t>
            </a:r>
            <a:r>
              <a:rPr sz="1200" dirty="0">
                <a:latin typeface="Constantia"/>
                <a:cs typeface="Constantia"/>
              </a:rPr>
              <a:t>o</a:t>
            </a:r>
            <a:r>
              <a:rPr sz="1200" spc="-5" dirty="0">
                <a:latin typeface="Constantia"/>
                <a:cs typeface="Constantia"/>
              </a:rPr>
              <a:t>l</a:t>
            </a:r>
            <a:r>
              <a:rPr sz="1200" spc="-15" dirty="0">
                <a:latin typeface="Constantia"/>
                <a:cs typeface="Constantia"/>
              </a:rPr>
              <a:t>u</a:t>
            </a:r>
            <a:r>
              <a:rPr sz="1200" spc="-10" dirty="0">
                <a:latin typeface="Constantia"/>
                <a:cs typeface="Constantia"/>
              </a:rPr>
              <a:t>m</a:t>
            </a:r>
            <a:r>
              <a:rPr sz="1200" spc="-5" dirty="0">
                <a:latin typeface="Constantia"/>
                <a:cs typeface="Constantia"/>
              </a:rPr>
              <a:t>n</a:t>
            </a:r>
            <a:r>
              <a:rPr sz="1200" spc="-10" dirty="0">
                <a:latin typeface="Constantia"/>
                <a:cs typeface="Constantia"/>
              </a:rPr>
              <a:t>s</a:t>
            </a: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5" dirty="0">
                <a:latin typeface="Constantia"/>
                <a:cs typeface="Constantia"/>
              </a:rPr>
              <a:t>/</a:t>
            </a:r>
            <a:r>
              <a:rPr sz="1200" dirty="0">
                <a:latin typeface="Constantia"/>
                <a:cs typeface="Constantia"/>
              </a:rPr>
              <a:t>h</a:t>
            </a:r>
            <a:r>
              <a:rPr sz="1200" spc="5" dirty="0">
                <a:latin typeface="Constantia"/>
                <a:cs typeface="Constantia"/>
              </a:rPr>
              <a:t>1</a:t>
            </a:r>
            <a:r>
              <a:rPr sz="1200" dirty="0">
                <a:latin typeface="Constantia"/>
                <a:cs typeface="Constantia"/>
              </a:rPr>
              <a:t>&gt;</a:t>
            </a: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latin typeface="Constantia"/>
                <a:cs typeface="Constantia"/>
              </a:rPr>
              <a:t>&lt;p&gt;Note: </a:t>
            </a:r>
            <a:r>
              <a:rPr sz="1200" spc="-20" dirty="0">
                <a:latin typeface="Constantia"/>
                <a:cs typeface="Constantia"/>
              </a:rPr>
              <a:t>Try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to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add</a:t>
            </a:r>
            <a:r>
              <a:rPr sz="1200" spc="-2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a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new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div</a:t>
            </a:r>
            <a:r>
              <a:rPr sz="1200" spc="-6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with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class="col"</a:t>
            </a:r>
            <a:r>
              <a:rPr sz="1200" spc="1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inside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20" dirty="0">
                <a:latin typeface="Constantia"/>
                <a:cs typeface="Constantia"/>
              </a:rPr>
              <a:t>row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class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-</a:t>
            </a:r>
            <a:r>
              <a:rPr sz="1200" spc="-10" dirty="0">
                <a:latin typeface="Constantia"/>
                <a:cs typeface="Constantia"/>
              </a:rPr>
              <a:t> </a:t>
            </a:r>
            <a:r>
              <a:rPr sz="1200" dirty="0">
                <a:latin typeface="Constantia"/>
                <a:cs typeface="Constantia"/>
              </a:rPr>
              <a:t>this</a:t>
            </a:r>
            <a:r>
              <a:rPr sz="1200" spc="-4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will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create</a:t>
            </a:r>
            <a:r>
              <a:rPr sz="1200" spc="-3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three</a:t>
            </a:r>
            <a:r>
              <a:rPr sz="1200" spc="-5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equal-width</a:t>
            </a:r>
            <a:r>
              <a:rPr sz="1200" spc="-4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columns.&lt;/p&gt;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5" dirty="0">
                <a:latin typeface="Constantia"/>
                <a:cs typeface="Constantia"/>
              </a:rPr>
              <a:t>&lt;</a:t>
            </a:r>
            <a:r>
              <a:rPr sz="1200" spc="-10" dirty="0">
                <a:latin typeface="Constantia"/>
                <a:cs typeface="Constantia"/>
              </a:rPr>
              <a:t>d</a:t>
            </a:r>
            <a:r>
              <a:rPr sz="1200" spc="-5" dirty="0">
                <a:latin typeface="Constantia"/>
                <a:cs typeface="Constantia"/>
              </a:rPr>
              <a:t>i</a:t>
            </a:r>
            <a:r>
              <a:rPr sz="1200" dirty="0">
                <a:latin typeface="Constantia"/>
                <a:cs typeface="Constantia"/>
              </a:rPr>
              <a:t>v</a:t>
            </a:r>
            <a:r>
              <a:rPr sz="1200" spc="-95" dirty="0">
                <a:latin typeface="Constantia"/>
                <a:cs typeface="Constantia"/>
              </a:rPr>
              <a:t> </a:t>
            </a:r>
            <a:r>
              <a:rPr sz="1200" spc="-5" dirty="0">
                <a:latin typeface="Constantia"/>
                <a:cs typeface="Constantia"/>
              </a:rPr>
              <a:t>cla</a:t>
            </a:r>
            <a:r>
              <a:rPr sz="1200" spc="-10" dirty="0">
                <a:latin typeface="Constantia"/>
                <a:cs typeface="Constantia"/>
              </a:rPr>
              <a:t>ss</a:t>
            </a:r>
            <a:r>
              <a:rPr sz="1200" spc="5" dirty="0">
                <a:latin typeface="Constantia"/>
                <a:cs typeface="Constantia"/>
              </a:rPr>
              <a:t>=</a:t>
            </a:r>
            <a:r>
              <a:rPr sz="1200" spc="-5" dirty="0">
                <a:latin typeface="Constantia"/>
                <a:cs typeface="Constantia"/>
              </a:rPr>
              <a:t>"</a:t>
            </a:r>
            <a:r>
              <a:rPr sz="1200" spc="-30" dirty="0">
                <a:latin typeface="Constantia"/>
                <a:cs typeface="Constantia"/>
              </a:rPr>
              <a:t>r</a:t>
            </a:r>
            <a:r>
              <a:rPr sz="1200" spc="-25" dirty="0">
                <a:latin typeface="Constantia"/>
                <a:cs typeface="Constantia"/>
              </a:rPr>
              <a:t>o</a:t>
            </a:r>
            <a:r>
              <a:rPr sz="1200" spc="5" dirty="0">
                <a:latin typeface="Constantia"/>
                <a:cs typeface="Constantia"/>
              </a:rPr>
              <a:t>w</a:t>
            </a:r>
            <a:r>
              <a:rPr sz="1200" spc="-5" dirty="0">
                <a:latin typeface="Constantia"/>
                <a:cs typeface="Constantia"/>
              </a:rPr>
              <a:t>"&gt;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style="background-color:orange;"&gt;.col&lt;/div&gt;</a:t>
            </a:r>
            <a:endParaRPr sz="1200" dirty="0">
              <a:latin typeface="Constantia"/>
              <a:cs typeface="Constantia"/>
            </a:endParaRPr>
          </a:p>
          <a:p>
            <a:pPr marL="1651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&lt;div</a:t>
            </a:r>
            <a:r>
              <a:rPr sz="1200" spc="-60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class="col"</a:t>
            </a:r>
            <a:r>
              <a:rPr sz="1200" spc="55" dirty="0">
                <a:latin typeface="Constantia"/>
                <a:cs typeface="Constantia"/>
              </a:rPr>
              <a:t> </a:t>
            </a:r>
            <a:r>
              <a:rPr sz="1200" spc="-10" dirty="0">
                <a:latin typeface="Constantia"/>
                <a:cs typeface="Constantia"/>
              </a:rPr>
              <a:t>style="background-color:lavender;"&gt;.col&lt;/div&gt;</a:t>
            </a:r>
            <a:endParaRPr sz="1200" dirty="0">
              <a:latin typeface="Constantia"/>
              <a:cs typeface="Constantia"/>
            </a:endParaRPr>
          </a:p>
          <a:p>
            <a:pPr marL="889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&lt;/div&gt;</a:t>
            </a:r>
            <a:endParaRPr sz="1200" dirty="0">
              <a:latin typeface="Constantia"/>
              <a:cs typeface="Constant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&lt;/body&gt;</a:t>
            </a:r>
            <a:endParaRPr sz="1200" dirty="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onstantia"/>
                <a:cs typeface="Constantia"/>
              </a:rPr>
              <a:t>&lt;/html&gt;</a:t>
            </a:r>
            <a:endParaRPr sz="1200" dirty="0">
              <a:latin typeface="Constantia"/>
              <a:cs typeface="Constant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279</TotalTime>
  <Words>13696</Words>
  <Application>Microsoft Office PowerPoint</Application>
  <PresentationFormat>On-screen Show (4:3)</PresentationFormat>
  <Paragraphs>2065</Paragraphs>
  <Slides>138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39" baseType="lpstr">
      <vt:lpstr>Retrospect</vt:lpstr>
      <vt:lpstr>Slide 1</vt:lpstr>
      <vt:lpstr>Getting Started with HTML5</vt:lpstr>
      <vt:lpstr>HTML VS HTML 5</vt:lpstr>
      <vt:lpstr>Slide 4</vt:lpstr>
      <vt:lpstr>HTML Video</vt:lpstr>
      <vt:lpstr>Output:</vt:lpstr>
      <vt:lpstr>HTML Video Attributes</vt:lpstr>
      <vt:lpstr>Autoplay Attribute</vt:lpstr>
      <vt:lpstr>HTML Audio</vt:lpstr>
      <vt:lpstr>HTML Audio Attributes</vt:lpstr>
      <vt:lpstr>HTML Canvas</vt:lpstr>
      <vt:lpstr>Canvas Example</vt:lpstr>
      <vt:lpstr>Add a JavaScript</vt:lpstr>
      <vt:lpstr>Output:</vt:lpstr>
      <vt:lpstr>Code for Draw a Circle:</vt:lpstr>
      <vt:lpstr>Output:</vt:lpstr>
      <vt:lpstr>Draw a Text</vt:lpstr>
      <vt:lpstr>OUTPUT:</vt:lpstr>
      <vt:lpstr>HTML SVG Graphics</vt:lpstr>
      <vt:lpstr>SVG Circle</vt:lpstr>
      <vt:lpstr>SVG Rectangle</vt:lpstr>
      <vt:lpstr>SVG Rounded Rectangle</vt:lpstr>
      <vt:lpstr>SVG Star</vt:lpstr>
      <vt:lpstr>SVG Logo</vt:lpstr>
      <vt:lpstr>Differences Between Canvas and  SVG</vt:lpstr>
      <vt:lpstr>Web Storage</vt:lpstr>
      <vt:lpstr>HTML Web Storage Objects</vt:lpstr>
      <vt:lpstr>Local Storage</vt:lpstr>
      <vt:lpstr>Session Storage</vt:lpstr>
      <vt:lpstr>Drag and Drop</vt:lpstr>
      <vt:lpstr>Stages during Drag and Drop operations</vt:lpstr>
      <vt:lpstr>Drag and Drop Events</vt:lpstr>
      <vt:lpstr>The DataTransfer Object</vt:lpstr>
      <vt:lpstr>Drag and Drop example</vt:lpstr>
      <vt:lpstr>How to drag (and drop) an image back and forth between  two &lt;div&gt; elements:</vt:lpstr>
      <vt:lpstr>Slide 36</vt:lpstr>
      <vt:lpstr>Geolocation</vt:lpstr>
      <vt:lpstr>Geolocation Methods</vt:lpstr>
      <vt:lpstr>Checking for browser support</vt:lpstr>
      <vt:lpstr>The getCurrentPosition() Method - Return Data</vt:lpstr>
      <vt:lpstr>Getting the User's current position</vt:lpstr>
      <vt:lpstr>Handling Errors and Rejections</vt:lpstr>
      <vt:lpstr>Slide 43</vt:lpstr>
      <vt:lpstr>Displaying location on Google Map</vt:lpstr>
      <vt:lpstr>Slide 45</vt:lpstr>
      <vt:lpstr>Slide 46</vt:lpstr>
      <vt:lpstr>Basic Styling using CSS3</vt:lpstr>
      <vt:lpstr>CSS Syntax</vt:lpstr>
      <vt:lpstr>CSS Selector</vt:lpstr>
      <vt:lpstr>The CSS element Selector</vt:lpstr>
      <vt:lpstr>The CSS id Selector</vt:lpstr>
      <vt:lpstr>The CSS class Selector</vt:lpstr>
      <vt:lpstr>The CSS Universal Selector</vt:lpstr>
      <vt:lpstr>The CSS Grouping Selector</vt:lpstr>
      <vt:lpstr>style sheet</vt:lpstr>
      <vt:lpstr>External CSS</vt:lpstr>
      <vt:lpstr>Internal CSS</vt:lpstr>
      <vt:lpstr>Inline CSS</vt:lpstr>
      <vt:lpstr>Multiple Style Sheets</vt:lpstr>
      <vt:lpstr>However, if the internal style is defined before the link to the external style sheet, the &lt;h1&gt; elements will be "navy":</vt:lpstr>
      <vt:lpstr>CSS positioning</vt:lpstr>
      <vt:lpstr>position: static</vt:lpstr>
      <vt:lpstr>position: relative</vt:lpstr>
      <vt:lpstr>position: fixed</vt:lpstr>
      <vt:lpstr>position: absolute</vt:lpstr>
      <vt:lpstr>Slide 66</vt:lpstr>
      <vt:lpstr>position: sticky</vt:lpstr>
      <vt:lpstr>Slide 68</vt:lpstr>
      <vt:lpstr>CSS Backgrounds</vt:lpstr>
      <vt:lpstr>CSS background-image</vt:lpstr>
      <vt:lpstr>CSS Multiple Backgrounds</vt:lpstr>
      <vt:lpstr>Slide 72</vt:lpstr>
      <vt:lpstr>CSS Background Size</vt:lpstr>
      <vt:lpstr>Slide 74</vt:lpstr>
      <vt:lpstr>The two other possible values for background-  size are contain and cover.</vt:lpstr>
      <vt:lpstr>Slide 76</vt:lpstr>
      <vt:lpstr>CSS background-origin Property</vt:lpstr>
      <vt:lpstr>Slide 78</vt:lpstr>
      <vt:lpstr>Slide 79</vt:lpstr>
      <vt:lpstr>CSS background-clip Property</vt:lpstr>
      <vt:lpstr>Slide 81</vt:lpstr>
      <vt:lpstr>Slide 82</vt:lpstr>
      <vt:lpstr>Bootstrap</vt:lpstr>
      <vt:lpstr>Why Use Bootstrap?</vt:lpstr>
      <vt:lpstr>Bootstrap 4 -Environment Setup</vt:lpstr>
      <vt:lpstr>1.Bootstrap CDN</vt:lpstr>
      <vt:lpstr>2. Download Bootstrap 4 from getbootstrap.com</vt:lpstr>
      <vt:lpstr>Slide 88</vt:lpstr>
      <vt:lpstr>File Structure</vt:lpstr>
      <vt:lpstr>Bootstrap 4 Source Code</vt:lpstr>
      <vt:lpstr>Components of Bootstrap</vt:lpstr>
      <vt:lpstr>Create First Web Page With Bootstrap 4</vt:lpstr>
      <vt:lpstr>2. Bootstrap 4 is mobile-first</vt:lpstr>
      <vt:lpstr>3. Containers</vt:lpstr>
      <vt:lpstr>Bootstrap 4 Grid System</vt:lpstr>
      <vt:lpstr>Slide 96</vt:lpstr>
      <vt:lpstr>Slide 97</vt:lpstr>
      <vt:lpstr>Basic Structure of a Bootstrap 4 Grid</vt:lpstr>
      <vt:lpstr>Three Equal Columns</vt:lpstr>
      <vt:lpstr>Responsive Columns</vt:lpstr>
      <vt:lpstr>Two Unequal Responsive Columns</vt:lpstr>
      <vt:lpstr>Navbar</vt:lpstr>
      <vt:lpstr>Slide 103</vt:lpstr>
      <vt:lpstr>Slide 104</vt:lpstr>
      <vt:lpstr>Navbar(dropdown menu)</vt:lpstr>
      <vt:lpstr>Slide 106</vt:lpstr>
      <vt:lpstr>Jumbotron</vt:lpstr>
      <vt:lpstr>Full-width Jumbotron</vt:lpstr>
      <vt:lpstr>Typography</vt:lpstr>
      <vt:lpstr>Slide 110</vt:lpstr>
      <vt:lpstr>Tags and class to implement typography feature in  bootstrap:</vt:lpstr>
      <vt:lpstr>Slide 112</vt:lpstr>
      <vt:lpstr>&lt;h1&gt; - &lt;h6&gt;</vt:lpstr>
      <vt:lpstr>&lt;small&gt;</vt:lpstr>
      <vt:lpstr>&lt;mark&gt;</vt:lpstr>
      <vt:lpstr>&lt;abbr&gt;</vt:lpstr>
      <vt:lpstr>&lt;blockquote&gt;</vt:lpstr>
      <vt:lpstr>&lt;dl&gt;</vt:lpstr>
      <vt:lpstr>&lt;code&gt;</vt:lpstr>
      <vt:lpstr>&lt;kbd&gt;</vt:lpstr>
      <vt:lpstr>&lt;pre&gt;</vt:lpstr>
      <vt:lpstr>Tables</vt:lpstr>
      <vt:lpstr>Slide 123</vt:lpstr>
      <vt:lpstr>Bootstrap 4 Basic Table</vt:lpstr>
      <vt:lpstr>Slide 125</vt:lpstr>
      <vt:lpstr>Slide 126</vt:lpstr>
      <vt:lpstr>Slide 127</vt:lpstr>
      <vt:lpstr>Forms</vt:lpstr>
      <vt:lpstr>Stacked form</vt:lpstr>
      <vt:lpstr>Slide 130</vt:lpstr>
      <vt:lpstr>Inline Form</vt:lpstr>
      <vt:lpstr>Form validation</vt:lpstr>
      <vt:lpstr>Slide 133</vt:lpstr>
      <vt:lpstr>Carousel</vt:lpstr>
      <vt:lpstr>How To Create a Carousel classes</vt:lpstr>
      <vt:lpstr>Example Program:</vt:lpstr>
      <vt:lpstr>Slide 137</vt:lpstr>
      <vt:lpstr>Slide 138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exam2</cp:lastModifiedBy>
  <cp:revision>67</cp:revision>
  <dcterms:created xsi:type="dcterms:W3CDTF">2021-07-09T05:42:35Z</dcterms:created>
  <dcterms:modified xsi:type="dcterms:W3CDTF">2023-09-29T11:06:45Z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2021-04-30T00:00:00Z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2021-07-09T00:00:00Z</vt:filetime>
  </property>
</Properties>
</file>